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2" r:id="rId1"/>
  </p:sldMasterIdLst>
  <p:notesMasterIdLst>
    <p:notesMasterId r:id="rId74"/>
  </p:notesMasterIdLst>
  <p:sldIdLst>
    <p:sldId id="846" r:id="rId2"/>
    <p:sldId id="262" r:id="rId3"/>
    <p:sldId id="378" r:id="rId4"/>
    <p:sldId id="1600" r:id="rId5"/>
    <p:sldId id="523" r:id="rId6"/>
    <p:sldId id="615" r:id="rId7"/>
    <p:sldId id="616" r:id="rId8"/>
    <p:sldId id="617" r:id="rId9"/>
    <p:sldId id="618" r:id="rId10"/>
    <p:sldId id="619" r:id="rId11"/>
    <p:sldId id="620" r:id="rId12"/>
    <p:sldId id="621" r:id="rId13"/>
    <p:sldId id="623" r:id="rId14"/>
    <p:sldId id="622" r:id="rId15"/>
    <p:sldId id="624" r:id="rId16"/>
    <p:sldId id="625" r:id="rId17"/>
    <p:sldId id="626" r:id="rId18"/>
    <p:sldId id="636" r:id="rId19"/>
    <p:sldId id="638" r:id="rId20"/>
    <p:sldId id="635" r:id="rId21"/>
    <p:sldId id="641" r:id="rId22"/>
    <p:sldId id="640" r:id="rId23"/>
    <p:sldId id="645" r:id="rId24"/>
    <p:sldId id="642" r:id="rId25"/>
    <p:sldId id="643" r:id="rId26"/>
    <p:sldId id="644" r:id="rId27"/>
    <p:sldId id="646" r:id="rId28"/>
    <p:sldId id="1619" r:id="rId29"/>
    <p:sldId id="1620" r:id="rId30"/>
    <p:sldId id="1621" r:id="rId31"/>
    <p:sldId id="1622" r:id="rId32"/>
    <p:sldId id="1623" r:id="rId33"/>
    <p:sldId id="1614" r:id="rId34"/>
    <p:sldId id="1601" r:id="rId35"/>
    <p:sldId id="1602" r:id="rId36"/>
    <p:sldId id="633" r:id="rId37"/>
    <p:sldId id="634" r:id="rId38"/>
    <p:sldId id="1603" r:id="rId39"/>
    <p:sldId id="639" r:id="rId40"/>
    <p:sldId id="1604" r:id="rId41"/>
    <p:sldId id="1605" r:id="rId42"/>
    <p:sldId id="1606" r:id="rId43"/>
    <p:sldId id="1607" r:id="rId44"/>
    <p:sldId id="1608" r:id="rId45"/>
    <p:sldId id="1609" r:id="rId46"/>
    <p:sldId id="647" r:id="rId47"/>
    <p:sldId id="650" r:id="rId48"/>
    <p:sldId id="651" r:id="rId49"/>
    <p:sldId id="652" r:id="rId50"/>
    <p:sldId id="653" r:id="rId51"/>
    <p:sldId id="654" r:id="rId52"/>
    <p:sldId id="637" r:id="rId53"/>
    <p:sldId id="655" r:id="rId54"/>
    <p:sldId id="656" r:id="rId55"/>
    <p:sldId id="657" r:id="rId56"/>
    <p:sldId id="658" r:id="rId57"/>
    <p:sldId id="450" r:id="rId58"/>
    <p:sldId id="440" r:id="rId59"/>
    <p:sldId id="505" r:id="rId60"/>
    <p:sldId id="1618" r:id="rId61"/>
    <p:sldId id="660" r:id="rId62"/>
    <p:sldId id="661" r:id="rId63"/>
    <p:sldId id="662" r:id="rId64"/>
    <p:sldId id="458" r:id="rId65"/>
    <p:sldId id="459" r:id="rId66"/>
    <p:sldId id="501" r:id="rId67"/>
    <p:sldId id="1617" r:id="rId68"/>
    <p:sldId id="1598" r:id="rId69"/>
    <p:sldId id="1599" r:id="rId70"/>
    <p:sldId id="1611" r:id="rId71"/>
    <p:sldId id="316" r:id="rId72"/>
    <p:sldId id="1613"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7" autoAdjust="0"/>
    <p:restoredTop sz="89864" autoAdjust="0"/>
  </p:normalViewPr>
  <p:slideViewPr>
    <p:cSldViewPr snapToGrid="0">
      <p:cViewPr varScale="1">
        <p:scale>
          <a:sx n="98" d="100"/>
          <a:sy n="98" d="100"/>
        </p:scale>
        <p:origin x="19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CE0D1-479D-4993-A100-291FE30C28EC}" type="datetimeFigureOut">
              <a:rPr lang="en-US" smtClean="0"/>
              <a:t>11/21/2025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17FD45-2CB5-4D04-8E67-8A7401C56F4B}" type="slidenum">
              <a:rPr lang="en-US" smtClean="0"/>
              <a:t>‹#›</a:t>
            </a:fld>
            <a:endParaRPr lang="en-US"/>
          </a:p>
        </p:txBody>
      </p:sp>
    </p:spTree>
    <p:extLst>
      <p:ext uri="{BB962C8B-B14F-4D97-AF65-F5344CB8AC3E}">
        <p14:creationId xmlns:p14="http://schemas.microsoft.com/office/powerpoint/2010/main" val="1716081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17FD45-2CB5-4D04-8E67-8A7401C56F4B}" type="slidenum">
              <a:rPr lang="en-US" smtClean="0"/>
              <a:t>4</a:t>
            </a:fld>
            <a:endParaRPr lang="en-US"/>
          </a:p>
        </p:txBody>
      </p:sp>
    </p:spTree>
    <p:extLst>
      <p:ext uri="{BB962C8B-B14F-4D97-AF65-F5344CB8AC3E}">
        <p14:creationId xmlns:p14="http://schemas.microsoft.com/office/powerpoint/2010/main" val="1208890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17FD45-2CB5-4D04-8E67-8A7401C56F4B}" type="slidenum">
              <a:rPr lang="en-US" smtClean="0"/>
              <a:t>5</a:t>
            </a:fld>
            <a:endParaRPr lang="en-US"/>
          </a:p>
        </p:txBody>
      </p:sp>
    </p:spTree>
    <p:extLst>
      <p:ext uri="{BB962C8B-B14F-4D97-AF65-F5344CB8AC3E}">
        <p14:creationId xmlns:p14="http://schemas.microsoft.com/office/powerpoint/2010/main" val="2713536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Adapted from https://</a:t>
            </a:r>
            <a:r>
              <a:rPr lang="en-US" dirty="0" err="1"/>
              <a:t>docs.amazonaws.cn</a:t>
            </a:r>
            <a:r>
              <a:rPr lang="en-US" dirty="0"/>
              <a:t>/</a:t>
            </a:r>
            <a:r>
              <a:rPr lang="en-US" dirty="0" err="1"/>
              <a:t>en_us</a:t>
            </a:r>
            <a:r>
              <a:rPr lang="en-US" dirty="0"/>
              <a:t>/lambda/latest/dg/with-s3-example.html</a:t>
            </a:r>
          </a:p>
        </p:txBody>
      </p:sp>
      <p:sp>
        <p:nvSpPr>
          <p:cNvPr id="4" name="Slide Number Placeholder 3"/>
          <p:cNvSpPr>
            <a:spLocks noGrp="1"/>
          </p:cNvSpPr>
          <p:nvPr>
            <p:ph type="sldNum" sz="quarter" idx="5"/>
          </p:nvPr>
        </p:nvSpPr>
        <p:spPr/>
        <p:txBody>
          <a:bodyPr/>
          <a:lstStyle/>
          <a:p>
            <a:fld id="{2A17FD45-2CB5-4D04-8E67-8A7401C56F4B}" type="slidenum">
              <a:rPr lang="en-US" smtClean="0"/>
              <a:t>38</a:t>
            </a:fld>
            <a:endParaRPr lang="en-US"/>
          </a:p>
        </p:txBody>
      </p:sp>
    </p:spTree>
    <p:extLst>
      <p:ext uri="{BB962C8B-B14F-4D97-AF65-F5344CB8AC3E}">
        <p14:creationId xmlns:p14="http://schemas.microsoft.com/office/powerpoint/2010/main" val="3022720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Adapted from https://</a:t>
            </a:r>
            <a:r>
              <a:rPr lang="en-US" dirty="0" err="1"/>
              <a:t>docs.amazonaws.cn</a:t>
            </a:r>
            <a:r>
              <a:rPr lang="en-US" dirty="0"/>
              <a:t>/</a:t>
            </a:r>
            <a:r>
              <a:rPr lang="en-US" dirty="0" err="1"/>
              <a:t>en_us</a:t>
            </a:r>
            <a:r>
              <a:rPr lang="en-US" dirty="0"/>
              <a:t>/lambda/latest/dg/with-s3-tutorial.html</a:t>
            </a:r>
          </a:p>
        </p:txBody>
      </p:sp>
      <p:sp>
        <p:nvSpPr>
          <p:cNvPr id="4" name="Slide Number Placeholder 3"/>
          <p:cNvSpPr>
            <a:spLocks noGrp="1"/>
          </p:cNvSpPr>
          <p:nvPr>
            <p:ph type="sldNum" sz="quarter" idx="5"/>
          </p:nvPr>
        </p:nvSpPr>
        <p:spPr/>
        <p:txBody>
          <a:bodyPr/>
          <a:lstStyle/>
          <a:p>
            <a:fld id="{2A17FD45-2CB5-4D04-8E67-8A7401C56F4B}" type="slidenum">
              <a:rPr lang="en-US" smtClean="0"/>
              <a:t>43</a:t>
            </a:fld>
            <a:endParaRPr lang="en-US"/>
          </a:p>
        </p:txBody>
      </p:sp>
    </p:spTree>
    <p:extLst>
      <p:ext uri="{BB962C8B-B14F-4D97-AF65-F5344CB8AC3E}">
        <p14:creationId xmlns:p14="http://schemas.microsoft.com/office/powerpoint/2010/main" val="1797033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account ID in bold/underline!</a:t>
            </a:r>
          </a:p>
        </p:txBody>
      </p:sp>
      <p:sp>
        <p:nvSpPr>
          <p:cNvPr id="4" name="Slide Number Placeholder 3"/>
          <p:cNvSpPr>
            <a:spLocks noGrp="1"/>
          </p:cNvSpPr>
          <p:nvPr>
            <p:ph type="sldNum" sz="quarter" idx="5"/>
          </p:nvPr>
        </p:nvSpPr>
        <p:spPr/>
        <p:txBody>
          <a:bodyPr/>
          <a:lstStyle/>
          <a:p>
            <a:fld id="{2A17FD45-2CB5-4D04-8E67-8A7401C56F4B}" type="slidenum">
              <a:rPr lang="en-US" smtClean="0"/>
              <a:t>48</a:t>
            </a:fld>
            <a:endParaRPr lang="en-US"/>
          </a:p>
        </p:txBody>
      </p:sp>
    </p:spTree>
    <p:extLst>
      <p:ext uri="{BB962C8B-B14F-4D97-AF65-F5344CB8AC3E}">
        <p14:creationId xmlns:p14="http://schemas.microsoft.com/office/powerpoint/2010/main" val="4006152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B7DA9-EF89-433F-822A-8E3DEE693299}" type="datetimeFigureOut">
              <a:rPr lang="en-US" smtClean="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B8284-8C62-417E-8A9A-9406AE08DBF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68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B7DA9-EF89-433F-822A-8E3DEE693299}" type="datetimeFigureOut">
              <a:rPr lang="en-US" smtClean="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B8284-8C62-417E-8A9A-9406AE08DBF2}" type="slidenum">
              <a:rPr lang="en-US" smtClean="0"/>
              <a:t>‹#›</a:t>
            </a:fld>
            <a:endParaRPr lang="en-US"/>
          </a:p>
        </p:txBody>
      </p:sp>
    </p:spTree>
    <p:extLst>
      <p:ext uri="{BB962C8B-B14F-4D97-AF65-F5344CB8AC3E}">
        <p14:creationId xmlns:p14="http://schemas.microsoft.com/office/powerpoint/2010/main" val="1002549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B7DA9-EF89-433F-822A-8E3DEE693299}" type="datetimeFigureOut">
              <a:rPr lang="en-US" smtClean="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B8284-8C62-417E-8A9A-9406AE08DBF2}" type="slidenum">
              <a:rPr lang="en-US" smtClean="0"/>
              <a:t>‹#›</a:t>
            </a:fld>
            <a:endParaRPr lang="en-US"/>
          </a:p>
        </p:txBody>
      </p:sp>
    </p:spTree>
    <p:extLst>
      <p:ext uri="{BB962C8B-B14F-4D97-AF65-F5344CB8AC3E}">
        <p14:creationId xmlns:p14="http://schemas.microsoft.com/office/powerpoint/2010/main" val="3340975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B7DA9-EF89-433F-822A-8E3DEE693299}" type="datetimeFigureOut">
              <a:rPr lang="en-US" smtClean="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B8284-8C62-417E-8A9A-9406AE08DBF2}" type="slidenum">
              <a:rPr lang="en-US" smtClean="0"/>
              <a:t>‹#›</a:t>
            </a:fld>
            <a:endParaRPr lang="en-US"/>
          </a:p>
        </p:txBody>
      </p:sp>
    </p:spTree>
    <p:extLst>
      <p:ext uri="{BB962C8B-B14F-4D97-AF65-F5344CB8AC3E}">
        <p14:creationId xmlns:p14="http://schemas.microsoft.com/office/powerpoint/2010/main" val="3749038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B7DA9-EF89-433F-822A-8E3DEE693299}" type="datetimeFigureOut">
              <a:rPr lang="en-US" smtClean="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B8284-8C62-417E-8A9A-9406AE08DBF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8216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B7DA9-EF89-433F-822A-8E3DEE693299}" type="datetimeFigureOut">
              <a:rPr lang="en-US" smtClean="0"/>
              <a:t>11/21/2025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4B8284-8C62-417E-8A9A-9406AE08DBF2}" type="slidenum">
              <a:rPr lang="en-US" smtClean="0"/>
              <a:t>‹#›</a:t>
            </a:fld>
            <a:endParaRPr lang="en-US"/>
          </a:p>
        </p:txBody>
      </p:sp>
    </p:spTree>
    <p:extLst>
      <p:ext uri="{BB962C8B-B14F-4D97-AF65-F5344CB8AC3E}">
        <p14:creationId xmlns:p14="http://schemas.microsoft.com/office/powerpoint/2010/main" val="385530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B7DA9-EF89-433F-822A-8E3DEE693299}" type="datetimeFigureOut">
              <a:rPr lang="en-US" smtClean="0"/>
              <a:t>11/21/2025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4B8284-8C62-417E-8A9A-9406AE08DBF2}" type="slidenum">
              <a:rPr lang="en-US" smtClean="0"/>
              <a:t>‹#›</a:t>
            </a:fld>
            <a:endParaRPr lang="en-US"/>
          </a:p>
        </p:txBody>
      </p:sp>
    </p:spTree>
    <p:extLst>
      <p:ext uri="{BB962C8B-B14F-4D97-AF65-F5344CB8AC3E}">
        <p14:creationId xmlns:p14="http://schemas.microsoft.com/office/powerpoint/2010/main" val="340756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B7DA9-EF89-433F-822A-8E3DEE693299}" type="datetimeFigureOut">
              <a:rPr lang="en-US" smtClean="0"/>
              <a:t>11/21/2025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4B8284-8C62-417E-8A9A-9406AE08DBF2}" type="slidenum">
              <a:rPr lang="en-US" smtClean="0"/>
              <a:t>‹#›</a:t>
            </a:fld>
            <a:endParaRPr lang="en-US"/>
          </a:p>
        </p:txBody>
      </p:sp>
    </p:spTree>
    <p:extLst>
      <p:ext uri="{BB962C8B-B14F-4D97-AF65-F5344CB8AC3E}">
        <p14:creationId xmlns:p14="http://schemas.microsoft.com/office/powerpoint/2010/main" val="1927111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E1B7DA9-EF89-433F-822A-8E3DEE693299}" type="datetimeFigureOut">
              <a:rPr lang="en-US" smtClean="0"/>
              <a:t>11/21/2025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A4B8284-8C62-417E-8A9A-9406AE08DBF2}" type="slidenum">
              <a:rPr lang="en-US" smtClean="0"/>
              <a:t>‹#›</a:t>
            </a:fld>
            <a:endParaRPr lang="en-US"/>
          </a:p>
        </p:txBody>
      </p:sp>
    </p:spTree>
    <p:extLst>
      <p:ext uri="{BB962C8B-B14F-4D97-AF65-F5344CB8AC3E}">
        <p14:creationId xmlns:p14="http://schemas.microsoft.com/office/powerpoint/2010/main" val="977906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E1B7DA9-EF89-433F-822A-8E3DEE693299}" type="datetimeFigureOut">
              <a:rPr lang="en-US" smtClean="0"/>
              <a:t>11/21/2025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A4B8284-8C62-417E-8A9A-9406AE08DBF2}" type="slidenum">
              <a:rPr lang="en-US" smtClean="0"/>
              <a:t>‹#›</a:t>
            </a:fld>
            <a:endParaRPr lang="en-US"/>
          </a:p>
        </p:txBody>
      </p:sp>
    </p:spTree>
    <p:extLst>
      <p:ext uri="{BB962C8B-B14F-4D97-AF65-F5344CB8AC3E}">
        <p14:creationId xmlns:p14="http://schemas.microsoft.com/office/powerpoint/2010/main" val="2166053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1B7DA9-EF89-433F-822A-8E3DEE693299}" type="datetimeFigureOut">
              <a:rPr lang="en-US" smtClean="0"/>
              <a:t>11/21/2025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4B8284-8C62-417E-8A9A-9406AE08DBF2}" type="slidenum">
              <a:rPr lang="en-US" smtClean="0"/>
              <a:t>‹#›</a:t>
            </a:fld>
            <a:endParaRPr lang="en-US"/>
          </a:p>
        </p:txBody>
      </p:sp>
    </p:spTree>
    <p:extLst>
      <p:ext uri="{BB962C8B-B14F-4D97-AF65-F5344CB8AC3E}">
        <p14:creationId xmlns:p14="http://schemas.microsoft.com/office/powerpoint/2010/main" val="2350950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E1B7DA9-EF89-433F-822A-8E3DEE693299}" type="datetimeFigureOut">
              <a:rPr lang="en-US" smtClean="0"/>
              <a:t>11/21/2025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A4B8284-8C62-417E-8A9A-9406AE08DBF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276689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tiff"/><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hyperlink" Target="https://jpatalon.cs.edinboro.edu/cmac3990/dogpic1.jpg"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jpatalon.cs.edinboro.edu/cmac3990/dogpic3.jpg" TargetMode="External"/><Relationship Id="rId2" Type="http://schemas.openxmlformats.org/officeDocument/2006/relationships/hyperlink" Target="https://jpatalon.cs.edinboro.edu/cmac3990/dogpic2.jpg" TargetMode="Externa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4.tiff"/></Relationships>
</file>

<file path=ppt/slides/_rels/slide43.xml.rels><?xml version="1.0" encoding="UTF-8" standalone="yes"?>
<Relationships xmlns="http://schemas.openxmlformats.org/package/2006/relationships"><Relationship Id="rId3" Type="http://schemas.openxmlformats.org/officeDocument/2006/relationships/hyperlink" Target="https://jpatalon.cs.edinboro.edu/cmac3990/dogpic1.jp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4.tiff"/></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hyperlink" Target="https://jpatalon.cs.edinboro.edu/cmac3990/index.mjs.txt"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jpatalon.cs.edinboro.edu/cmac3990/inputFile.tx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4.tiff"/></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jpatalon.cs.edinboro.edu/cmac3990/packet-sniffing-switched-environment-244.pdf"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jpatalon.cs.edinboro.edu/cmac3990/packet-sniffing-switched-environment-244.pdf"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jpatalon.cs.edinboro.edu/cmac3990/packet-sniffing-switched-environment-244.pdf" TargetMode="External"/><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55.xml.rels><?xml version="1.0" encoding="UTF-8" standalone="yes"?>
<Relationships xmlns="http://schemas.openxmlformats.org/package/2006/relationships"><Relationship Id="rId3" Type="http://schemas.openxmlformats.org/officeDocument/2006/relationships/hyperlink" Target="https://jpatalon.cs.edinboro.edu/cmac3990/packet-sniffing-switched-environment-244.pdf"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jpatalon.cs.edinboro.edu/cmac3990/packet-sniffing-switched-environment-244.pdf"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tif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jpatalon.cs.edinboro.edu/cmac3990/Assignment%2012.pdf" TargetMode="External"/><Relationship Id="rId2" Type="http://schemas.openxmlformats.org/officeDocument/2006/relationships/hyperlink" Target="https://jpatalon.cs.edinboro.edu/cmac3990/Assignment%2011.pdf" TargetMode="Externa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hyperlink" Target="https://jpatalon.cs.edinboro.edu/cmac3990/Assignment%20AWS.pdf" TargetMode="External"/><Relationship Id="rId4" Type="http://schemas.openxmlformats.org/officeDocument/2006/relationships/hyperlink" Target="https://jpatalon.cs.edinboro.edu/cmac3990/Assignment%2013.pdf" TargetMode="External"/></Relationships>
</file>

<file path=ppt/slides/_rels/slide6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DB633-7C81-789E-15A0-74ED48BB9D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362D1C-3830-2CF8-0218-89C6F18FC2D3}"/>
              </a:ext>
            </a:extLst>
          </p:cNvPr>
          <p:cNvSpPr>
            <a:spLocks noGrp="1"/>
          </p:cNvSpPr>
          <p:nvPr>
            <p:ph type="ctrTitle"/>
          </p:nvPr>
        </p:nvSpPr>
        <p:spPr/>
        <p:txBody>
          <a:bodyPr>
            <a:normAutofit/>
          </a:bodyPr>
          <a:lstStyle/>
          <a:p>
            <a:r>
              <a:rPr lang="en-US" dirty="0"/>
              <a:t>CMAC 3990.200</a:t>
            </a:r>
            <a:br>
              <a:rPr lang="en-US" dirty="0"/>
            </a:br>
            <a:r>
              <a:rPr lang="en-US" sz="5400" dirty="0"/>
              <a:t>Systems Administration</a:t>
            </a:r>
            <a:br>
              <a:rPr lang="en-US" sz="5400" dirty="0"/>
            </a:br>
            <a:r>
              <a:rPr lang="en-US" sz="5400" dirty="0"/>
              <a:t>and Operations</a:t>
            </a:r>
          </a:p>
        </p:txBody>
      </p:sp>
      <p:sp>
        <p:nvSpPr>
          <p:cNvPr id="3" name="Subtitle 2">
            <a:extLst>
              <a:ext uri="{FF2B5EF4-FFF2-40B4-BE49-F238E27FC236}">
                <a16:creationId xmlns:a16="http://schemas.microsoft.com/office/drawing/2014/main" id="{E496B9E9-75E5-7266-12BB-0A46B08FE6E5}"/>
              </a:ext>
            </a:extLst>
          </p:cNvPr>
          <p:cNvSpPr>
            <a:spLocks noGrp="1"/>
          </p:cNvSpPr>
          <p:nvPr>
            <p:ph type="subTitle" idx="1"/>
          </p:nvPr>
        </p:nvSpPr>
        <p:spPr>
          <a:xfrm>
            <a:off x="1100051" y="4455620"/>
            <a:ext cx="10058400" cy="1643427"/>
          </a:xfrm>
        </p:spPr>
        <p:txBody>
          <a:bodyPr>
            <a:normAutofit/>
          </a:bodyPr>
          <a:lstStyle/>
          <a:p>
            <a:r>
              <a:rPr lang="en-US" dirty="0"/>
              <a:t>Fall 2025 – Week 13.1 – November 18</a:t>
            </a:r>
            <a:r>
              <a:rPr lang="en-US" baseline="30000" dirty="0"/>
              <a:t>th</a:t>
            </a:r>
            <a:r>
              <a:rPr lang="en-US" dirty="0"/>
              <a:t>, 2025</a:t>
            </a:r>
          </a:p>
          <a:p>
            <a:r>
              <a:rPr lang="en-US" dirty="0"/>
              <a:t>Cloud – Auto Scalers, Billing and Cost Management</a:t>
            </a:r>
          </a:p>
        </p:txBody>
      </p:sp>
    </p:spTree>
    <p:extLst>
      <p:ext uri="{BB962C8B-B14F-4D97-AF65-F5344CB8AC3E}">
        <p14:creationId xmlns:p14="http://schemas.microsoft.com/office/powerpoint/2010/main" val="4198727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Launching Auto Scaling Groups behind a Classic Load Balancer</a:t>
            </a:r>
          </a:p>
        </p:txBody>
      </p:sp>
      <p:sp>
        <p:nvSpPr>
          <p:cNvPr id="3" name="Content Placeholder 2"/>
          <p:cNvSpPr>
            <a:spLocks noGrp="1"/>
          </p:cNvSpPr>
          <p:nvPr>
            <p:ph idx="1"/>
          </p:nvPr>
        </p:nvSpPr>
        <p:spPr>
          <a:xfrm>
            <a:off x="1097280" y="1845733"/>
            <a:ext cx="10058400" cy="4609495"/>
          </a:xfrm>
        </p:spPr>
        <p:txBody>
          <a:bodyPr>
            <a:normAutofit/>
          </a:bodyPr>
          <a:lstStyle/>
          <a:p>
            <a:r>
              <a:rPr lang="en-US" dirty="0"/>
              <a:t>Configure LB Security Settings</a:t>
            </a:r>
          </a:p>
          <a:p>
            <a:pPr lvl="1"/>
            <a:r>
              <a:rPr lang="en-US" dirty="0"/>
              <a:t>Amazon displays a warning that our website is not using HTTPS/SSL – That is ok for today!</a:t>
            </a:r>
          </a:p>
          <a:p>
            <a:pPr lvl="1"/>
            <a:r>
              <a:rPr lang="en-US" dirty="0"/>
              <a:t>Next!</a:t>
            </a:r>
          </a:p>
          <a:p>
            <a:r>
              <a:rPr lang="en-US" dirty="0"/>
              <a:t>Configure Health Check</a:t>
            </a:r>
          </a:p>
          <a:p>
            <a:pPr lvl="1"/>
            <a:r>
              <a:rPr lang="en-US" dirty="0"/>
              <a:t>HTTP Ping Protocol, port 80</a:t>
            </a:r>
          </a:p>
          <a:p>
            <a:pPr lvl="1"/>
            <a:r>
              <a:rPr lang="en-US" dirty="0"/>
              <a:t>Ping Path: /</a:t>
            </a:r>
          </a:p>
          <a:p>
            <a:pPr lvl="1"/>
            <a:r>
              <a:rPr lang="en-US" dirty="0"/>
              <a:t>Advanced Details</a:t>
            </a:r>
          </a:p>
          <a:p>
            <a:pPr lvl="2"/>
            <a:r>
              <a:rPr lang="en-US" b="1" u="sng" dirty="0"/>
              <a:t>Response Timeout</a:t>
            </a:r>
            <a:r>
              <a:rPr lang="en-US" dirty="0"/>
              <a:t>: The amount of time to wait when receiving a response from the </a:t>
            </a:r>
            <a:br>
              <a:rPr lang="en-US" dirty="0"/>
            </a:br>
            <a:r>
              <a:rPr lang="en-US" dirty="0"/>
              <a:t>health check, in seconds. Valid values: 2 to 60. Default: 5</a:t>
            </a:r>
          </a:p>
          <a:p>
            <a:pPr lvl="2"/>
            <a:r>
              <a:rPr lang="en-US" b="1" u="sng" dirty="0" err="1"/>
              <a:t>HealthCheck</a:t>
            </a:r>
            <a:r>
              <a:rPr lang="en-US" b="1" u="sng" dirty="0"/>
              <a:t> Interval</a:t>
            </a:r>
            <a:r>
              <a:rPr lang="en-US" dirty="0"/>
              <a:t>: The amount of time between health checks of an individual </a:t>
            </a:r>
            <a:br>
              <a:rPr lang="en-US" dirty="0"/>
            </a:br>
            <a:r>
              <a:rPr lang="en-US" b="1" u="sng" dirty="0"/>
              <a:t>instance, in seconds</a:t>
            </a:r>
            <a:r>
              <a:rPr lang="en-US" dirty="0"/>
              <a:t>. Valid values: 5 to 300. Default: 30</a:t>
            </a:r>
          </a:p>
          <a:p>
            <a:pPr lvl="2"/>
            <a:r>
              <a:rPr lang="en-US" b="1" u="sng" dirty="0"/>
              <a:t>Unhealthy Threshold</a:t>
            </a:r>
            <a:r>
              <a:rPr lang="en-US" dirty="0"/>
              <a:t>: The number of consecutive failed health checks that must </a:t>
            </a:r>
            <a:br>
              <a:rPr lang="en-US" dirty="0"/>
            </a:br>
            <a:r>
              <a:rPr lang="en-US" dirty="0"/>
              <a:t>occur before declaring an EC2 instance unhealthy. Valid values: 2 to 10. Default: 2</a:t>
            </a:r>
          </a:p>
          <a:p>
            <a:pPr lvl="2"/>
            <a:r>
              <a:rPr lang="en-US" b="1" u="sng" dirty="0"/>
              <a:t>Healthy Threshold</a:t>
            </a:r>
            <a:r>
              <a:rPr lang="en-US" dirty="0"/>
              <a:t>: The number of consecutive successful health checks that must </a:t>
            </a:r>
            <a:br>
              <a:rPr lang="en-US" dirty="0"/>
            </a:br>
            <a:r>
              <a:rPr lang="en-US" dirty="0"/>
              <a:t>occur before declaring an EC2 instance healthy. Valid values: 2 to 10. Default: 10</a:t>
            </a:r>
          </a:p>
          <a:p>
            <a:pPr lvl="2"/>
            <a:endParaRPr lang="en-US" dirty="0"/>
          </a:p>
        </p:txBody>
      </p:sp>
      <p:pic>
        <p:nvPicPr>
          <p:cNvPr id="6" name="Picture 5"/>
          <p:cNvPicPr>
            <a:picLocks noChangeAspect="1"/>
          </p:cNvPicPr>
          <p:nvPr/>
        </p:nvPicPr>
        <p:blipFill>
          <a:blip r:embed="rId2"/>
          <a:stretch>
            <a:fillRect/>
          </a:stretch>
        </p:blipFill>
        <p:spPr>
          <a:xfrm>
            <a:off x="8217184" y="3048000"/>
            <a:ext cx="3557077" cy="2947988"/>
          </a:xfrm>
          <a:prstGeom prst="rect">
            <a:avLst/>
          </a:prstGeom>
          <a:ln>
            <a:solidFill>
              <a:schemeClr val="accent1"/>
            </a:solidFill>
          </a:ln>
        </p:spPr>
      </p:pic>
      <p:sp>
        <p:nvSpPr>
          <p:cNvPr id="4" name="Rectangle 3">
            <a:extLst>
              <a:ext uri="{FF2B5EF4-FFF2-40B4-BE49-F238E27FC236}">
                <a16:creationId xmlns:a16="http://schemas.microsoft.com/office/drawing/2014/main" id="{302FBD84-BBE7-182D-E01B-401E73A07C16}"/>
              </a:ext>
            </a:extLst>
          </p:cNvPr>
          <p:cNvSpPr/>
          <p:nvPr/>
        </p:nvSpPr>
        <p:spPr>
          <a:xfrm rot="585887">
            <a:off x="9205306" y="2305616"/>
            <a:ext cx="2292615" cy="1323439"/>
          </a:xfrm>
          <a:prstGeom prst="rect">
            <a:avLst/>
          </a:prstGeom>
          <a:solidFill>
            <a:schemeClr val="accent4">
              <a:lumMod val="75000"/>
            </a:schemeClr>
          </a:solidFill>
        </p:spPr>
        <p:txBody>
          <a:bodyPr wrap="none" lIns="91440" tIns="45720" rIns="91440" bIns="45720">
            <a:spAutoFit/>
          </a:bodyPr>
          <a:lstStyle/>
          <a:p>
            <a:pPr algn="ctr"/>
            <a:r>
              <a:rPr lang="en-US" sz="8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OLD!</a:t>
            </a:r>
          </a:p>
        </p:txBody>
      </p:sp>
    </p:spTree>
    <p:extLst>
      <p:ext uri="{BB962C8B-B14F-4D97-AF65-F5344CB8AC3E}">
        <p14:creationId xmlns:p14="http://schemas.microsoft.com/office/powerpoint/2010/main" val="3857305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Launching Auto Scaling Groups behind a Classic Load Balancer</a:t>
            </a:r>
          </a:p>
        </p:txBody>
      </p:sp>
      <p:sp>
        <p:nvSpPr>
          <p:cNvPr id="3" name="Content Placeholder 2"/>
          <p:cNvSpPr>
            <a:spLocks noGrp="1"/>
          </p:cNvSpPr>
          <p:nvPr>
            <p:ph idx="1"/>
          </p:nvPr>
        </p:nvSpPr>
        <p:spPr>
          <a:xfrm>
            <a:off x="1097280" y="1845733"/>
            <a:ext cx="10058400" cy="4609495"/>
          </a:xfrm>
        </p:spPr>
        <p:txBody>
          <a:bodyPr>
            <a:normAutofit/>
          </a:bodyPr>
          <a:lstStyle/>
          <a:p>
            <a:r>
              <a:rPr lang="en-US" dirty="0"/>
              <a:t>Add EC2 Instances... We don’t have any yet!</a:t>
            </a:r>
          </a:p>
          <a:p>
            <a:pPr lvl="1"/>
            <a:r>
              <a:rPr lang="en-US" dirty="0"/>
              <a:t>Two quick important notes:</a:t>
            </a:r>
          </a:p>
          <a:p>
            <a:pPr lvl="2"/>
            <a:r>
              <a:rPr lang="en-US" b="1" u="sng" dirty="0"/>
              <a:t>Cross-Zone Load Balancing </a:t>
            </a:r>
            <a:r>
              <a:rPr lang="en-US" dirty="0"/>
              <a:t>is used to ensure that your LB distributes requests evenly across all instances in its enabled Availability Zones. The LB will ignore the default of round-robin and will also take into consideration the AZ in which the instance is running. This reduces the need to maintain equivalent numbers of instances in each AZ and improves your ability to handle the loss of one or more instances.</a:t>
            </a:r>
          </a:p>
          <a:p>
            <a:pPr lvl="2"/>
            <a:r>
              <a:rPr lang="en-US" b="1" u="sng" dirty="0"/>
              <a:t>Connection Draining </a:t>
            </a:r>
            <a:r>
              <a:rPr lang="en-US" dirty="0"/>
              <a:t>is used to ensure that a Classic Load Balancer </a:t>
            </a:r>
            <a:br>
              <a:rPr lang="en-US" dirty="0"/>
            </a:br>
            <a:r>
              <a:rPr lang="en-US" dirty="0"/>
              <a:t>stops sending requests to instances that are de-registering or </a:t>
            </a:r>
            <a:br>
              <a:rPr lang="en-US" dirty="0"/>
            </a:br>
            <a:r>
              <a:rPr lang="en-US" dirty="0"/>
              <a:t>unhealthy while keeping the existing connections open.</a:t>
            </a:r>
          </a:p>
          <a:p>
            <a:r>
              <a:rPr lang="en-US" dirty="0"/>
              <a:t>Tags</a:t>
            </a:r>
          </a:p>
          <a:p>
            <a:pPr lvl="1"/>
            <a:r>
              <a:rPr lang="en-US" dirty="0"/>
              <a:t>Add a tag:</a:t>
            </a:r>
          </a:p>
          <a:p>
            <a:pPr lvl="2"/>
            <a:r>
              <a:rPr lang="en-US" dirty="0"/>
              <a:t>Key: Name</a:t>
            </a:r>
          </a:p>
          <a:p>
            <a:pPr lvl="2"/>
            <a:r>
              <a:rPr lang="en-US" dirty="0"/>
              <a:t>Value: name425</a:t>
            </a:r>
          </a:p>
          <a:p>
            <a:r>
              <a:rPr lang="en-US" dirty="0"/>
              <a:t>Review &amp; Create!</a:t>
            </a:r>
          </a:p>
        </p:txBody>
      </p:sp>
      <p:pic>
        <p:nvPicPr>
          <p:cNvPr id="7" name="Picture 6"/>
          <p:cNvPicPr>
            <a:picLocks noChangeAspect="1"/>
          </p:cNvPicPr>
          <p:nvPr/>
        </p:nvPicPr>
        <p:blipFill>
          <a:blip r:embed="rId2"/>
          <a:stretch>
            <a:fillRect/>
          </a:stretch>
        </p:blipFill>
        <p:spPr>
          <a:xfrm>
            <a:off x="4641462" y="4288970"/>
            <a:ext cx="7257983" cy="1787979"/>
          </a:xfrm>
          <a:prstGeom prst="rect">
            <a:avLst/>
          </a:prstGeom>
          <a:ln>
            <a:solidFill>
              <a:schemeClr val="accent1"/>
            </a:solidFill>
          </a:ln>
        </p:spPr>
      </p:pic>
      <p:sp>
        <p:nvSpPr>
          <p:cNvPr id="4" name="Rectangle 3">
            <a:extLst>
              <a:ext uri="{FF2B5EF4-FFF2-40B4-BE49-F238E27FC236}">
                <a16:creationId xmlns:a16="http://schemas.microsoft.com/office/drawing/2014/main" id="{1808A260-F57A-0A19-50CD-FE5EBB1A0772}"/>
              </a:ext>
            </a:extLst>
          </p:cNvPr>
          <p:cNvSpPr/>
          <p:nvPr/>
        </p:nvSpPr>
        <p:spPr>
          <a:xfrm rot="585887">
            <a:off x="9205306" y="2305616"/>
            <a:ext cx="2292615" cy="1323439"/>
          </a:xfrm>
          <a:prstGeom prst="rect">
            <a:avLst/>
          </a:prstGeom>
          <a:solidFill>
            <a:schemeClr val="accent4">
              <a:lumMod val="75000"/>
            </a:schemeClr>
          </a:solidFill>
        </p:spPr>
        <p:txBody>
          <a:bodyPr wrap="none" lIns="91440" tIns="45720" rIns="91440" bIns="45720">
            <a:spAutoFit/>
          </a:bodyPr>
          <a:lstStyle/>
          <a:p>
            <a:pPr algn="ctr"/>
            <a:r>
              <a:rPr lang="en-US" sz="8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OLD!</a:t>
            </a:r>
          </a:p>
        </p:txBody>
      </p:sp>
    </p:spTree>
    <p:extLst>
      <p:ext uri="{BB962C8B-B14F-4D97-AF65-F5344CB8AC3E}">
        <p14:creationId xmlns:p14="http://schemas.microsoft.com/office/powerpoint/2010/main" val="811307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Launch Configuration</a:t>
            </a:r>
          </a:p>
        </p:txBody>
      </p:sp>
      <p:sp>
        <p:nvSpPr>
          <p:cNvPr id="3" name="Content Placeholder 2"/>
          <p:cNvSpPr>
            <a:spLocks noGrp="1"/>
          </p:cNvSpPr>
          <p:nvPr>
            <p:ph idx="1"/>
          </p:nvPr>
        </p:nvSpPr>
        <p:spPr>
          <a:xfrm>
            <a:off x="1097280" y="1845733"/>
            <a:ext cx="10058400" cy="4653037"/>
          </a:xfrm>
        </p:spPr>
        <p:txBody>
          <a:bodyPr/>
          <a:lstStyle/>
          <a:p>
            <a:r>
              <a:rPr lang="en-US" dirty="0"/>
              <a:t>Go to Launch Configurations!</a:t>
            </a:r>
          </a:p>
          <a:p>
            <a:pPr lvl="1"/>
            <a:r>
              <a:rPr lang="en-US" dirty="0"/>
              <a:t>Under Auto Scaling in EC2</a:t>
            </a:r>
          </a:p>
          <a:p>
            <a:r>
              <a:rPr lang="en-US" dirty="0"/>
              <a:t>Create a Launch Configuration!</a:t>
            </a:r>
          </a:p>
          <a:p>
            <a:r>
              <a:rPr lang="en-US" dirty="0"/>
              <a:t>Pick the Amazon Linux AMI (Not the Amazon Linux 2 AMI)</a:t>
            </a:r>
          </a:p>
          <a:p>
            <a:pPr lvl="1"/>
            <a:r>
              <a:rPr lang="en-US" dirty="0"/>
              <a:t>The code we use might not work with the Linux 2 AMI?</a:t>
            </a:r>
          </a:p>
          <a:p>
            <a:pPr lvl="2"/>
            <a:r>
              <a:rPr lang="en-US" dirty="0"/>
              <a:t>Amazon Linux AMI is not available to us anymore…</a:t>
            </a:r>
          </a:p>
          <a:p>
            <a:pPr lvl="2"/>
            <a:r>
              <a:rPr lang="en-US" dirty="0"/>
              <a:t>Use Amazon Linux 2 AMI</a:t>
            </a:r>
          </a:p>
          <a:p>
            <a:pPr lvl="2"/>
            <a:r>
              <a:rPr lang="en-US" dirty="0"/>
              <a:t>AMI ID: ami-089a545a9ed9893b6</a:t>
            </a:r>
          </a:p>
          <a:p>
            <a:r>
              <a:rPr lang="en-US" dirty="0"/>
              <a:t>Pick the Free Tier Eligible!</a:t>
            </a:r>
          </a:p>
          <a:p>
            <a:pPr lvl="1"/>
            <a:r>
              <a:rPr lang="en-US" dirty="0"/>
              <a:t>T2.micro instance type</a:t>
            </a:r>
          </a:p>
          <a:p>
            <a:pPr lvl="1"/>
            <a:r>
              <a:rPr lang="en-US" dirty="0"/>
              <a:t>1 vCPU/ 1GiB Memory</a:t>
            </a:r>
          </a:p>
          <a:p>
            <a:pPr lvl="1"/>
            <a:r>
              <a:rPr lang="en-US" dirty="0"/>
              <a:t>Low to Moderate network performance</a:t>
            </a:r>
          </a:p>
          <a:p>
            <a:pPr lvl="1"/>
            <a:endParaRPr lang="en-US" dirty="0"/>
          </a:p>
          <a:p>
            <a:endParaRPr lang="en-US" dirty="0"/>
          </a:p>
        </p:txBody>
      </p:sp>
      <p:pic>
        <p:nvPicPr>
          <p:cNvPr id="4" name="Picture 3"/>
          <p:cNvPicPr>
            <a:picLocks noChangeAspect="1"/>
          </p:cNvPicPr>
          <p:nvPr/>
        </p:nvPicPr>
        <p:blipFill>
          <a:blip r:embed="rId2"/>
          <a:stretch>
            <a:fillRect/>
          </a:stretch>
        </p:blipFill>
        <p:spPr>
          <a:xfrm>
            <a:off x="9374505" y="1845734"/>
            <a:ext cx="1781175" cy="1638300"/>
          </a:xfrm>
          <a:prstGeom prst="rect">
            <a:avLst/>
          </a:prstGeom>
          <a:ln>
            <a:solidFill>
              <a:schemeClr val="accent1"/>
            </a:solidFill>
          </a:ln>
        </p:spPr>
      </p:pic>
      <p:pic>
        <p:nvPicPr>
          <p:cNvPr id="5" name="Picture 4"/>
          <p:cNvPicPr>
            <a:picLocks noChangeAspect="1"/>
          </p:cNvPicPr>
          <p:nvPr/>
        </p:nvPicPr>
        <p:blipFill>
          <a:blip r:embed="rId3"/>
          <a:stretch>
            <a:fillRect/>
          </a:stretch>
        </p:blipFill>
        <p:spPr>
          <a:xfrm>
            <a:off x="6784386" y="4017633"/>
            <a:ext cx="4371294" cy="2095376"/>
          </a:xfrm>
          <a:prstGeom prst="rect">
            <a:avLst/>
          </a:prstGeom>
          <a:ln>
            <a:solidFill>
              <a:schemeClr val="accent1"/>
            </a:solidFill>
          </a:ln>
        </p:spPr>
      </p:pic>
      <p:sp>
        <p:nvSpPr>
          <p:cNvPr id="6" name="Rectangle 5">
            <a:extLst>
              <a:ext uri="{FF2B5EF4-FFF2-40B4-BE49-F238E27FC236}">
                <a16:creationId xmlns:a16="http://schemas.microsoft.com/office/drawing/2014/main" id="{4EA32F66-24C2-02E2-2B28-62439CB4D276}"/>
              </a:ext>
            </a:extLst>
          </p:cNvPr>
          <p:cNvSpPr/>
          <p:nvPr/>
        </p:nvSpPr>
        <p:spPr>
          <a:xfrm rot="585887">
            <a:off x="9205306" y="2305616"/>
            <a:ext cx="2292615" cy="1323439"/>
          </a:xfrm>
          <a:prstGeom prst="rect">
            <a:avLst/>
          </a:prstGeom>
          <a:solidFill>
            <a:schemeClr val="accent4">
              <a:lumMod val="75000"/>
            </a:schemeClr>
          </a:solidFill>
        </p:spPr>
        <p:txBody>
          <a:bodyPr wrap="none" lIns="91440" tIns="45720" rIns="91440" bIns="45720">
            <a:spAutoFit/>
          </a:bodyPr>
          <a:lstStyle/>
          <a:p>
            <a:pPr algn="ctr"/>
            <a:r>
              <a:rPr lang="en-US" sz="8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OLD!</a:t>
            </a:r>
          </a:p>
        </p:txBody>
      </p:sp>
    </p:spTree>
    <p:extLst>
      <p:ext uri="{BB962C8B-B14F-4D97-AF65-F5344CB8AC3E}">
        <p14:creationId xmlns:p14="http://schemas.microsoft.com/office/powerpoint/2010/main" val="2200301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Launch Configuration</a:t>
            </a:r>
          </a:p>
        </p:txBody>
      </p:sp>
      <p:sp>
        <p:nvSpPr>
          <p:cNvPr id="3" name="Content Placeholder 2"/>
          <p:cNvSpPr>
            <a:spLocks noGrp="1"/>
          </p:cNvSpPr>
          <p:nvPr>
            <p:ph idx="1"/>
          </p:nvPr>
        </p:nvSpPr>
        <p:spPr>
          <a:xfrm>
            <a:off x="1097280" y="1845733"/>
            <a:ext cx="10058400" cy="4370009"/>
          </a:xfrm>
        </p:spPr>
        <p:txBody>
          <a:bodyPr/>
          <a:lstStyle/>
          <a:p>
            <a:r>
              <a:rPr lang="en-US" dirty="0"/>
              <a:t>Add Storage</a:t>
            </a:r>
          </a:p>
          <a:p>
            <a:pPr lvl="1"/>
            <a:r>
              <a:rPr lang="en-US" dirty="0"/>
              <a:t>Review configuration</a:t>
            </a:r>
          </a:p>
          <a:p>
            <a:pPr lvl="1"/>
            <a:r>
              <a:rPr lang="en-US" dirty="0"/>
              <a:t>8GiB disk, general purpose SSD, delete on termination</a:t>
            </a:r>
          </a:p>
          <a:p>
            <a:r>
              <a:rPr lang="en-US" dirty="0"/>
              <a:t>Configure Security Group</a:t>
            </a:r>
          </a:p>
          <a:p>
            <a:pPr lvl="1"/>
            <a:r>
              <a:rPr lang="en-US" dirty="0"/>
              <a:t>Create a new security group</a:t>
            </a:r>
          </a:p>
          <a:p>
            <a:pPr lvl="2"/>
            <a:r>
              <a:rPr lang="en-US" dirty="0"/>
              <a:t>Give it a name and description</a:t>
            </a:r>
          </a:p>
          <a:p>
            <a:pPr lvl="2"/>
            <a:r>
              <a:rPr lang="en-US" dirty="0"/>
              <a:t>Select the HTTP type</a:t>
            </a:r>
          </a:p>
          <a:p>
            <a:pPr lvl="2"/>
            <a:r>
              <a:rPr lang="en-US" dirty="0"/>
              <a:t>Pick the Custom IP source</a:t>
            </a:r>
          </a:p>
          <a:p>
            <a:pPr lvl="3"/>
            <a:r>
              <a:rPr lang="en-US" dirty="0"/>
              <a:t>Start typing “sg-” and select </a:t>
            </a:r>
            <a:br>
              <a:rPr lang="en-US" dirty="0"/>
            </a:br>
            <a:r>
              <a:rPr lang="en-US" dirty="0"/>
              <a:t>the custom SG for our ELB</a:t>
            </a:r>
          </a:p>
          <a:p>
            <a:pPr lvl="3"/>
            <a:r>
              <a:rPr lang="en-US" dirty="0"/>
              <a:t>Optionally add SSH from </a:t>
            </a:r>
            <a:br>
              <a:rPr lang="en-US" dirty="0"/>
            </a:br>
            <a:r>
              <a:rPr lang="en-US" dirty="0"/>
              <a:t>anywhere or from your IP only</a:t>
            </a:r>
          </a:p>
          <a:p>
            <a:r>
              <a:rPr lang="en-US" dirty="0"/>
              <a:t>Review &amp; Create!</a:t>
            </a:r>
          </a:p>
          <a:p>
            <a:pPr lvl="1"/>
            <a:r>
              <a:rPr lang="en-US" dirty="0" err="1"/>
              <a:t>Keypair</a:t>
            </a:r>
            <a:r>
              <a:rPr lang="en-US" dirty="0"/>
              <a:t>?!</a:t>
            </a:r>
          </a:p>
        </p:txBody>
      </p:sp>
      <p:pic>
        <p:nvPicPr>
          <p:cNvPr id="4" name="Picture 3"/>
          <p:cNvPicPr>
            <a:picLocks noChangeAspect="1"/>
          </p:cNvPicPr>
          <p:nvPr/>
        </p:nvPicPr>
        <p:blipFill>
          <a:blip r:embed="rId2"/>
          <a:stretch>
            <a:fillRect/>
          </a:stretch>
        </p:blipFill>
        <p:spPr>
          <a:xfrm>
            <a:off x="4338620" y="3200400"/>
            <a:ext cx="7563386" cy="2777068"/>
          </a:xfrm>
          <a:prstGeom prst="rect">
            <a:avLst/>
          </a:prstGeom>
          <a:ln>
            <a:solidFill>
              <a:schemeClr val="accent1"/>
            </a:solidFill>
          </a:ln>
        </p:spPr>
      </p:pic>
      <p:sp>
        <p:nvSpPr>
          <p:cNvPr id="5" name="Rectangle 4">
            <a:extLst>
              <a:ext uri="{FF2B5EF4-FFF2-40B4-BE49-F238E27FC236}">
                <a16:creationId xmlns:a16="http://schemas.microsoft.com/office/drawing/2014/main" id="{F0996AFF-0663-21F3-0A0A-576670DAB1F9}"/>
              </a:ext>
            </a:extLst>
          </p:cNvPr>
          <p:cNvSpPr/>
          <p:nvPr/>
        </p:nvSpPr>
        <p:spPr>
          <a:xfrm rot="585887">
            <a:off x="9205306" y="2305616"/>
            <a:ext cx="2292615" cy="1323439"/>
          </a:xfrm>
          <a:prstGeom prst="rect">
            <a:avLst/>
          </a:prstGeom>
          <a:solidFill>
            <a:schemeClr val="accent4">
              <a:lumMod val="75000"/>
            </a:schemeClr>
          </a:solidFill>
        </p:spPr>
        <p:txBody>
          <a:bodyPr wrap="none" lIns="91440" tIns="45720" rIns="91440" bIns="45720">
            <a:spAutoFit/>
          </a:bodyPr>
          <a:lstStyle/>
          <a:p>
            <a:pPr algn="ctr"/>
            <a:r>
              <a:rPr lang="en-US" sz="8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OLD!</a:t>
            </a:r>
          </a:p>
        </p:txBody>
      </p:sp>
    </p:spTree>
    <p:extLst>
      <p:ext uri="{BB962C8B-B14F-4D97-AF65-F5344CB8AC3E}">
        <p14:creationId xmlns:p14="http://schemas.microsoft.com/office/powerpoint/2010/main" val="2398717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Launch Configuration</a:t>
            </a:r>
          </a:p>
        </p:txBody>
      </p:sp>
      <p:sp>
        <p:nvSpPr>
          <p:cNvPr id="3" name="Content Placeholder 2"/>
          <p:cNvSpPr>
            <a:spLocks noGrp="1"/>
          </p:cNvSpPr>
          <p:nvPr>
            <p:ph idx="1"/>
          </p:nvPr>
        </p:nvSpPr>
        <p:spPr>
          <a:xfrm>
            <a:off x="1097280" y="1845733"/>
            <a:ext cx="10058400" cy="4500637"/>
          </a:xfrm>
        </p:spPr>
        <p:txBody>
          <a:bodyPr>
            <a:normAutofit fontScale="92500" lnSpcReduction="20000"/>
          </a:bodyPr>
          <a:lstStyle/>
          <a:p>
            <a:r>
              <a:rPr lang="en-US" dirty="0"/>
              <a:t>Configuration Details</a:t>
            </a:r>
          </a:p>
          <a:p>
            <a:pPr lvl="1"/>
            <a:r>
              <a:rPr lang="en-US" dirty="0"/>
              <a:t>Enter a name for your Launch </a:t>
            </a:r>
            <a:r>
              <a:rPr lang="en-US" dirty="0" err="1"/>
              <a:t>Config</a:t>
            </a:r>
            <a:endParaRPr lang="en-US" dirty="0"/>
          </a:p>
          <a:p>
            <a:pPr lvl="1"/>
            <a:r>
              <a:rPr lang="en-US" dirty="0"/>
              <a:t>Advanced Details…</a:t>
            </a:r>
          </a:p>
          <a:p>
            <a:pPr lvl="2"/>
            <a:r>
              <a:rPr lang="en-US" dirty="0"/>
              <a:t>Assign a public IP address to every instance!</a:t>
            </a:r>
          </a:p>
          <a:p>
            <a:pPr lvl="2"/>
            <a:r>
              <a:rPr lang="en-US" dirty="0"/>
              <a:t>User Data – This is where we can put commands to run when an instance is launched</a:t>
            </a:r>
          </a:p>
          <a:p>
            <a:pPr marL="749808" lvl="4" indent="0">
              <a:lnSpc>
                <a:spcPct val="100000"/>
              </a:lnSpc>
              <a:buNone/>
            </a:pPr>
            <a:r>
              <a:rPr lang="en-US" sz="1200" dirty="0">
                <a:latin typeface="Courier New" panose="02070309020205020404" pitchFamily="49" charset="0"/>
                <a:cs typeface="Courier New" panose="02070309020205020404" pitchFamily="49" charset="0"/>
              </a:rPr>
              <a:t>#!/bin/bash</a:t>
            </a:r>
          </a:p>
          <a:p>
            <a:pPr marL="749808" lvl="4" indent="0">
              <a:lnSpc>
                <a:spcPct val="100000"/>
              </a:lnSpc>
              <a:buNone/>
            </a:pPr>
            <a:r>
              <a:rPr lang="en-US" sz="1200" dirty="0">
                <a:latin typeface="Courier New" panose="02070309020205020404" pitchFamily="49" charset="0"/>
                <a:cs typeface="Courier New" panose="02070309020205020404" pitchFamily="49" charset="0"/>
              </a:rPr>
              <a:t>#Update system packages</a:t>
            </a:r>
          </a:p>
          <a:p>
            <a:pPr marL="749808" lvl="4" indent="0">
              <a:lnSpc>
                <a:spcPct val="100000"/>
              </a:lnSpc>
              <a:buNone/>
            </a:pPr>
            <a:r>
              <a:rPr lang="en-US" sz="1200" dirty="0">
                <a:latin typeface="Courier New" panose="02070309020205020404" pitchFamily="49" charset="0"/>
                <a:cs typeface="Courier New" panose="02070309020205020404" pitchFamily="49" charset="0"/>
              </a:rPr>
              <a:t>yum update -y</a:t>
            </a:r>
          </a:p>
          <a:p>
            <a:pPr marL="749808" lvl="4" indent="0">
              <a:lnSpc>
                <a:spcPct val="100000"/>
              </a:lnSpc>
              <a:buNone/>
            </a:pPr>
            <a:r>
              <a:rPr lang="en-US" sz="1200" dirty="0">
                <a:latin typeface="Courier New" panose="02070309020205020404" pitchFamily="49" charset="0"/>
                <a:cs typeface="Courier New" panose="02070309020205020404" pitchFamily="49" charset="0"/>
              </a:rPr>
              <a:t>#Install </a:t>
            </a:r>
            <a:r>
              <a:rPr lang="en-US" sz="1200" dirty="0" err="1">
                <a:latin typeface="Courier New" panose="02070309020205020404" pitchFamily="49" charset="0"/>
                <a:cs typeface="Courier New" panose="02070309020205020404" pitchFamily="49" charset="0"/>
              </a:rPr>
              <a:t>Git</a:t>
            </a:r>
            <a:endParaRPr lang="en-US" sz="1200" dirty="0">
              <a:latin typeface="Courier New" panose="02070309020205020404" pitchFamily="49" charset="0"/>
              <a:cs typeface="Courier New" panose="02070309020205020404" pitchFamily="49" charset="0"/>
            </a:endParaRPr>
          </a:p>
          <a:p>
            <a:pPr marL="749808" lvl="4" indent="0">
              <a:lnSpc>
                <a:spcPct val="100000"/>
              </a:lnSpc>
              <a:buNone/>
            </a:pPr>
            <a:r>
              <a:rPr lang="en-US" sz="1200" dirty="0">
                <a:latin typeface="Courier New" panose="02070309020205020404" pitchFamily="49" charset="0"/>
                <a:cs typeface="Courier New" panose="02070309020205020404" pitchFamily="49" charset="0"/>
              </a:rPr>
              <a:t>yum install -y </a:t>
            </a:r>
            <a:r>
              <a:rPr lang="en-US" sz="1200" dirty="0" err="1">
                <a:latin typeface="Courier New" panose="02070309020205020404" pitchFamily="49" charset="0"/>
                <a:cs typeface="Courier New" panose="02070309020205020404" pitchFamily="49" charset="0"/>
              </a:rPr>
              <a:t>git</a:t>
            </a:r>
            <a:endParaRPr lang="en-US" sz="1200" dirty="0">
              <a:latin typeface="Courier New" panose="02070309020205020404" pitchFamily="49" charset="0"/>
              <a:cs typeface="Courier New" panose="02070309020205020404" pitchFamily="49" charset="0"/>
            </a:endParaRPr>
          </a:p>
          <a:p>
            <a:pPr marL="749808" lvl="4" indent="0">
              <a:lnSpc>
                <a:spcPct val="100000"/>
              </a:lnSpc>
              <a:buNone/>
            </a:pPr>
            <a:r>
              <a:rPr lang="en-US" sz="1200" dirty="0">
                <a:latin typeface="Courier New" panose="02070309020205020404" pitchFamily="49" charset="0"/>
                <a:cs typeface="Courier New" panose="02070309020205020404" pitchFamily="49" charset="0"/>
              </a:rPr>
              <a:t>#Clone a repository</a:t>
            </a:r>
          </a:p>
          <a:p>
            <a:pPr marL="749808" lvl="4" indent="0">
              <a:lnSpc>
                <a:spcPct val="100000"/>
              </a:lnSpc>
              <a:buNone/>
            </a:pPr>
            <a:r>
              <a:rPr lang="en-US" sz="1200" dirty="0" err="1">
                <a:latin typeface="Courier New" panose="02070309020205020404" pitchFamily="49" charset="0"/>
                <a:cs typeface="Courier New" panose="02070309020205020404" pitchFamily="49" charset="0"/>
              </a:rPr>
              <a:t>git</a:t>
            </a:r>
            <a:r>
              <a:rPr lang="en-US" sz="1200" dirty="0">
                <a:latin typeface="Courier New" panose="02070309020205020404" pitchFamily="49" charset="0"/>
                <a:cs typeface="Courier New" panose="02070309020205020404" pitchFamily="49" charset="0"/>
              </a:rPr>
              <a:t> clone https://github.com/cloudacademy/lab-utils.git</a:t>
            </a:r>
          </a:p>
          <a:p>
            <a:pPr marL="749808" lvl="4" indent="0">
              <a:lnSpc>
                <a:spcPct val="100000"/>
              </a:lnSpc>
              <a:buNone/>
            </a:pPr>
            <a:r>
              <a:rPr lang="en-US" sz="1200" dirty="0">
                <a:latin typeface="Courier New" panose="02070309020205020404" pitchFamily="49" charset="0"/>
                <a:cs typeface="Courier New" panose="02070309020205020404" pitchFamily="49" charset="0"/>
              </a:rPr>
              <a:t>#Enter in the </a:t>
            </a:r>
            <a:r>
              <a:rPr lang="en-US" sz="1200" dirty="0" err="1">
                <a:latin typeface="Courier New" panose="02070309020205020404" pitchFamily="49" charset="0"/>
                <a:cs typeface="Courier New" panose="02070309020205020404" pitchFamily="49" charset="0"/>
              </a:rPr>
              <a:t>high_cpu</a:t>
            </a:r>
            <a:r>
              <a:rPr lang="en-US" sz="1200" dirty="0">
                <a:latin typeface="Courier New" panose="02070309020205020404" pitchFamily="49" charset="0"/>
                <a:cs typeface="Courier New" panose="02070309020205020404" pitchFamily="49" charset="0"/>
              </a:rPr>
              <a:t> folder - This is where the app lives</a:t>
            </a:r>
          </a:p>
          <a:p>
            <a:pPr marL="749808" lvl="4" indent="0">
              <a:lnSpc>
                <a:spcPct val="100000"/>
              </a:lnSpc>
              <a:buNone/>
            </a:pPr>
            <a:r>
              <a:rPr lang="en-US" sz="1200" dirty="0">
                <a:latin typeface="Courier New" panose="02070309020205020404" pitchFamily="49" charset="0"/>
                <a:cs typeface="Courier New" panose="02070309020205020404" pitchFamily="49" charset="0"/>
              </a:rPr>
              <a:t>cd lab-</a:t>
            </a:r>
            <a:r>
              <a:rPr lang="en-US" sz="1200" dirty="0" err="1">
                <a:latin typeface="Courier New" panose="02070309020205020404" pitchFamily="49" charset="0"/>
                <a:cs typeface="Courier New" panose="02070309020205020404" pitchFamily="49" charset="0"/>
              </a:rPr>
              <a:t>utils</a:t>
            </a:r>
            <a:r>
              <a:rPr lang="en-US" sz="1200" dirty="0">
                <a:latin typeface="Courier New" panose="02070309020205020404" pitchFamily="49" charset="0"/>
                <a:cs typeface="Courier New" panose="02070309020205020404" pitchFamily="49" charset="0"/>
              </a:rPr>
              <a:t>/apps/</a:t>
            </a:r>
            <a:r>
              <a:rPr lang="en-US" sz="1200" dirty="0" err="1">
                <a:latin typeface="Courier New" panose="02070309020205020404" pitchFamily="49" charset="0"/>
                <a:cs typeface="Courier New" panose="02070309020205020404" pitchFamily="49" charset="0"/>
              </a:rPr>
              <a:t>high_cpu</a:t>
            </a:r>
            <a:endParaRPr lang="en-US" sz="1200" dirty="0">
              <a:latin typeface="Courier New" panose="02070309020205020404" pitchFamily="49" charset="0"/>
              <a:cs typeface="Courier New" panose="02070309020205020404" pitchFamily="49" charset="0"/>
            </a:endParaRPr>
          </a:p>
          <a:p>
            <a:pPr marL="749808" lvl="4" indent="0">
              <a:lnSpc>
                <a:spcPct val="100000"/>
              </a:lnSpc>
              <a:buNone/>
            </a:pPr>
            <a:r>
              <a:rPr lang="en-US" sz="1200" dirty="0">
                <a:latin typeface="Courier New" panose="02070309020205020404" pitchFamily="49" charset="0"/>
                <a:cs typeface="Courier New" panose="02070309020205020404" pitchFamily="49" charset="0"/>
              </a:rPr>
              <a:t># Install pip</a:t>
            </a:r>
          </a:p>
          <a:p>
            <a:pPr marL="749808" lvl="4" indent="0">
              <a:lnSpc>
                <a:spcPct val="100000"/>
              </a:lnSpc>
              <a:buNone/>
            </a:pPr>
            <a:r>
              <a:rPr lang="en-US" sz="1200" dirty="0" err="1">
                <a:latin typeface="Courier New" panose="02070309020205020404" pitchFamily="49" charset="0"/>
                <a:cs typeface="Courier New" panose="02070309020205020404" pitchFamily="49" charset="0"/>
              </a:rPr>
              <a:t>easy_install</a:t>
            </a:r>
            <a:r>
              <a:rPr lang="en-US" sz="1200" dirty="0">
                <a:latin typeface="Courier New" panose="02070309020205020404" pitchFamily="49" charset="0"/>
                <a:cs typeface="Courier New" panose="02070309020205020404" pitchFamily="49" charset="0"/>
              </a:rPr>
              <a:t> pip</a:t>
            </a:r>
          </a:p>
          <a:p>
            <a:pPr marL="749808" lvl="4" indent="0">
              <a:lnSpc>
                <a:spcPct val="100000"/>
              </a:lnSpc>
              <a:buNone/>
            </a:pPr>
            <a:r>
              <a:rPr lang="en-US" sz="1200" dirty="0">
                <a:latin typeface="Courier New" panose="02070309020205020404" pitchFamily="49" charset="0"/>
                <a:cs typeface="Courier New" panose="02070309020205020404" pitchFamily="49" charset="0"/>
              </a:rPr>
              <a:t># Install requirements from requirements.txt</a:t>
            </a:r>
          </a:p>
          <a:p>
            <a:pPr marL="749808" lvl="4" indent="0">
              <a:lnSpc>
                <a:spcPct val="100000"/>
              </a:lnSpc>
              <a:buNone/>
            </a:pPr>
            <a:r>
              <a:rPr lang="en-US" sz="1200" dirty="0">
                <a:latin typeface="Courier New" panose="02070309020205020404" pitchFamily="49" charset="0"/>
                <a:cs typeface="Courier New" panose="02070309020205020404" pitchFamily="49" charset="0"/>
              </a:rPr>
              <a:t>pip install -r requirements.txt</a:t>
            </a:r>
          </a:p>
          <a:p>
            <a:pPr marL="749808" lvl="4" indent="0">
              <a:lnSpc>
                <a:spcPct val="100000"/>
              </a:lnSpc>
              <a:buNone/>
            </a:pPr>
            <a:r>
              <a:rPr lang="en-US" sz="1200" dirty="0">
                <a:latin typeface="Courier New" panose="02070309020205020404" pitchFamily="49" charset="0"/>
                <a:cs typeface="Courier New" panose="02070309020205020404" pitchFamily="49" charset="0"/>
              </a:rPr>
              <a:t># Launch application</a:t>
            </a:r>
          </a:p>
          <a:p>
            <a:pPr marL="749808" lvl="4" indent="0">
              <a:lnSpc>
                <a:spcPct val="100000"/>
              </a:lnSpc>
              <a:buNone/>
            </a:pPr>
            <a:r>
              <a:rPr lang="en-US" sz="1200" dirty="0">
                <a:latin typeface="Courier New" panose="02070309020205020404" pitchFamily="49" charset="0"/>
                <a:cs typeface="Courier New" panose="02070309020205020404" pitchFamily="49" charset="0"/>
              </a:rPr>
              <a:t>python cyclone.py</a:t>
            </a:r>
            <a:endParaRPr lang="en-US" dirty="0"/>
          </a:p>
        </p:txBody>
      </p:sp>
      <p:pic>
        <p:nvPicPr>
          <p:cNvPr id="8" name="Picture 7"/>
          <p:cNvPicPr>
            <a:picLocks noChangeAspect="1"/>
          </p:cNvPicPr>
          <p:nvPr/>
        </p:nvPicPr>
        <p:blipFill>
          <a:blip r:embed="rId2"/>
          <a:stretch>
            <a:fillRect/>
          </a:stretch>
        </p:blipFill>
        <p:spPr>
          <a:xfrm>
            <a:off x="7108372" y="3082271"/>
            <a:ext cx="4738686" cy="3177013"/>
          </a:xfrm>
          <a:prstGeom prst="rect">
            <a:avLst/>
          </a:prstGeom>
          <a:ln>
            <a:solidFill>
              <a:schemeClr val="accent1"/>
            </a:solidFill>
          </a:ln>
        </p:spPr>
      </p:pic>
      <p:sp>
        <p:nvSpPr>
          <p:cNvPr id="4" name="Rectangle 3">
            <a:extLst>
              <a:ext uri="{FF2B5EF4-FFF2-40B4-BE49-F238E27FC236}">
                <a16:creationId xmlns:a16="http://schemas.microsoft.com/office/drawing/2014/main" id="{E4F0F671-C712-368A-6FCD-9ABD3CC9DD85}"/>
              </a:ext>
            </a:extLst>
          </p:cNvPr>
          <p:cNvSpPr/>
          <p:nvPr/>
        </p:nvSpPr>
        <p:spPr>
          <a:xfrm rot="585887">
            <a:off x="9205306" y="2305616"/>
            <a:ext cx="2292615" cy="1323439"/>
          </a:xfrm>
          <a:prstGeom prst="rect">
            <a:avLst/>
          </a:prstGeom>
          <a:solidFill>
            <a:schemeClr val="accent4">
              <a:lumMod val="75000"/>
            </a:schemeClr>
          </a:solidFill>
        </p:spPr>
        <p:txBody>
          <a:bodyPr wrap="none" lIns="91440" tIns="45720" rIns="91440" bIns="45720">
            <a:spAutoFit/>
          </a:bodyPr>
          <a:lstStyle/>
          <a:p>
            <a:pPr algn="ctr"/>
            <a:r>
              <a:rPr lang="en-US" sz="8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OLD!</a:t>
            </a:r>
          </a:p>
        </p:txBody>
      </p:sp>
    </p:spTree>
    <p:extLst>
      <p:ext uri="{BB962C8B-B14F-4D97-AF65-F5344CB8AC3E}">
        <p14:creationId xmlns:p14="http://schemas.microsoft.com/office/powerpoint/2010/main" val="3251992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an Auto Scaling Group</a:t>
            </a:r>
          </a:p>
        </p:txBody>
      </p:sp>
      <p:sp>
        <p:nvSpPr>
          <p:cNvPr id="3" name="Content Placeholder 2"/>
          <p:cNvSpPr>
            <a:spLocks noGrp="1"/>
          </p:cNvSpPr>
          <p:nvPr>
            <p:ph idx="1"/>
          </p:nvPr>
        </p:nvSpPr>
        <p:spPr>
          <a:xfrm>
            <a:off x="1097280" y="1845733"/>
            <a:ext cx="10058400" cy="4338563"/>
          </a:xfrm>
        </p:spPr>
        <p:txBody>
          <a:bodyPr/>
          <a:lstStyle/>
          <a:p>
            <a:r>
              <a:rPr lang="en-US" dirty="0"/>
              <a:t>Click the “Create an Auto Scaling Group using this Launch Configuration”</a:t>
            </a:r>
          </a:p>
          <a:p>
            <a:pPr lvl="1"/>
            <a:r>
              <a:rPr lang="en-US" dirty="0"/>
              <a:t>Give the ASG a name</a:t>
            </a:r>
          </a:p>
          <a:p>
            <a:pPr lvl="1"/>
            <a:r>
              <a:rPr lang="en-US" dirty="0"/>
              <a:t>Start with 3 Instances</a:t>
            </a:r>
          </a:p>
          <a:p>
            <a:pPr lvl="1"/>
            <a:r>
              <a:rPr lang="en-US" dirty="0"/>
              <a:t>Add all available subnets</a:t>
            </a:r>
          </a:p>
          <a:p>
            <a:pPr lvl="1"/>
            <a:r>
              <a:rPr lang="en-US" dirty="0"/>
              <a:t>Expand Advanced Details</a:t>
            </a:r>
          </a:p>
          <a:p>
            <a:pPr lvl="2"/>
            <a:r>
              <a:rPr lang="en-US" dirty="0"/>
              <a:t>Receive traffic from one or more LB’s</a:t>
            </a:r>
          </a:p>
          <a:p>
            <a:pPr lvl="2"/>
            <a:r>
              <a:rPr lang="en-US" dirty="0"/>
              <a:t>Choose the Classic Load Balancer we created earlier</a:t>
            </a:r>
          </a:p>
          <a:p>
            <a:pPr lvl="2"/>
            <a:r>
              <a:rPr lang="en-US" dirty="0"/>
              <a:t>Choose the ELB Health Check Type</a:t>
            </a:r>
          </a:p>
          <a:p>
            <a:pPr lvl="2"/>
            <a:r>
              <a:rPr lang="en-US" dirty="0"/>
              <a:t>300 second Health Check Grace Period</a:t>
            </a:r>
          </a:p>
          <a:p>
            <a:pPr lvl="1"/>
            <a:r>
              <a:rPr lang="en-US" dirty="0"/>
              <a:t>Configure Scaling Policies:</a:t>
            </a:r>
          </a:p>
          <a:p>
            <a:pPr lvl="2"/>
            <a:r>
              <a:rPr lang="en-US" dirty="0"/>
              <a:t>Keep this group at its initial size</a:t>
            </a:r>
          </a:p>
          <a:p>
            <a:pPr lvl="1"/>
            <a:r>
              <a:rPr lang="en-US" dirty="0"/>
              <a:t>Configure Notifications &amp; Tag</a:t>
            </a:r>
          </a:p>
          <a:p>
            <a:pPr lvl="2"/>
            <a:r>
              <a:rPr lang="en-US" dirty="0"/>
              <a:t>We will skip…</a:t>
            </a:r>
          </a:p>
          <a:p>
            <a:pPr lvl="1"/>
            <a:r>
              <a:rPr lang="en-US" dirty="0"/>
              <a:t>Create!</a:t>
            </a:r>
          </a:p>
        </p:txBody>
      </p:sp>
      <p:pic>
        <p:nvPicPr>
          <p:cNvPr id="5" name="Picture 4"/>
          <p:cNvPicPr>
            <a:picLocks noChangeAspect="1"/>
          </p:cNvPicPr>
          <p:nvPr/>
        </p:nvPicPr>
        <p:blipFill>
          <a:blip r:embed="rId2"/>
          <a:stretch>
            <a:fillRect/>
          </a:stretch>
        </p:blipFill>
        <p:spPr>
          <a:xfrm>
            <a:off x="7723945" y="2802242"/>
            <a:ext cx="3929892" cy="3382055"/>
          </a:xfrm>
          <a:prstGeom prst="rect">
            <a:avLst/>
          </a:prstGeom>
          <a:ln>
            <a:solidFill>
              <a:schemeClr val="accent1"/>
            </a:solidFill>
          </a:ln>
        </p:spPr>
      </p:pic>
      <p:pic>
        <p:nvPicPr>
          <p:cNvPr id="6" name="Picture 5"/>
          <p:cNvPicPr>
            <a:picLocks noChangeAspect="1"/>
          </p:cNvPicPr>
          <p:nvPr/>
        </p:nvPicPr>
        <p:blipFill>
          <a:blip r:embed="rId3"/>
          <a:stretch>
            <a:fillRect/>
          </a:stretch>
        </p:blipFill>
        <p:spPr>
          <a:xfrm>
            <a:off x="4327078" y="4833257"/>
            <a:ext cx="2898710" cy="1351040"/>
          </a:xfrm>
          <a:prstGeom prst="rect">
            <a:avLst/>
          </a:prstGeom>
          <a:ln>
            <a:solidFill>
              <a:schemeClr val="accent1"/>
            </a:solidFill>
          </a:ln>
        </p:spPr>
      </p:pic>
      <p:sp>
        <p:nvSpPr>
          <p:cNvPr id="4" name="Rectangle 3">
            <a:extLst>
              <a:ext uri="{FF2B5EF4-FFF2-40B4-BE49-F238E27FC236}">
                <a16:creationId xmlns:a16="http://schemas.microsoft.com/office/drawing/2014/main" id="{FCA5ACB5-8162-39D1-42E9-1802E89C093B}"/>
              </a:ext>
            </a:extLst>
          </p:cNvPr>
          <p:cNvSpPr/>
          <p:nvPr/>
        </p:nvSpPr>
        <p:spPr>
          <a:xfrm rot="585887">
            <a:off x="9205306" y="2305616"/>
            <a:ext cx="2292615" cy="1323439"/>
          </a:xfrm>
          <a:prstGeom prst="rect">
            <a:avLst/>
          </a:prstGeom>
          <a:solidFill>
            <a:schemeClr val="accent4">
              <a:lumMod val="75000"/>
            </a:schemeClr>
          </a:solidFill>
        </p:spPr>
        <p:txBody>
          <a:bodyPr wrap="none" lIns="91440" tIns="45720" rIns="91440" bIns="45720">
            <a:spAutoFit/>
          </a:bodyPr>
          <a:lstStyle/>
          <a:p>
            <a:pPr algn="ctr"/>
            <a:r>
              <a:rPr lang="en-US" sz="8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OLD!</a:t>
            </a:r>
          </a:p>
        </p:txBody>
      </p:sp>
    </p:spTree>
    <p:extLst>
      <p:ext uri="{BB962C8B-B14F-4D97-AF65-F5344CB8AC3E}">
        <p14:creationId xmlns:p14="http://schemas.microsoft.com/office/powerpoint/2010/main" val="2715019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Scaling Policies</a:t>
            </a:r>
          </a:p>
        </p:txBody>
      </p:sp>
      <p:sp>
        <p:nvSpPr>
          <p:cNvPr id="3" name="Content Placeholder 2"/>
          <p:cNvSpPr>
            <a:spLocks noGrp="1"/>
          </p:cNvSpPr>
          <p:nvPr>
            <p:ph idx="1"/>
          </p:nvPr>
        </p:nvSpPr>
        <p:spPr>
          <a:xfrm>
            <a:off x="1097280" y="1845733"/>
            <a:ext cx="10058400" cy="4740123"/>
          </a:xfrm>
        </p:spPr>
        <p:txBody>
          <a:bodyPr/>
          <a:lstStyle/>
          <a:p>
            <a:r>
              <a:rPr lang="en-US" dirty="0"/>
              <a:t>Go to Auto Scaling Groups</a:t>
            </a:r>
          </a:p>
          <a:p>
            <a:pPr lvl="1"/>
            <a:r>
              <a:rPr lang="en-US" dirty="0"/>
              <a:t>Select the ASG we just created</a:t>
            </a:r>
          </a:p>
          <a:p>
            <a:pPr lvl="1"/>
            <a:r>
              <a:rPr lang="en-US" dirty="0"/>
              <a:t>Click on the Scaling Policies tab</a:t>
            </a:r>
          </a:p>
          <a:p>
            <a:pPr lvl="1"/>
            <a:r>
              <a:rPr lang="en-US" dirty="0"/>
              <a:t>Add a policy:</a:t>
            </a:r>
          </a:p>
          <a:p>
            <a:pPr lvl="2"/>
            <a:r>
              <a:rPr lang="en-US" dirty="0"/>
              <a:t>Click Create a simple Scaling Policy</a:t>
            </a:r>
          </a:p>
          <a:p>
            <a:pPr lvl="2"/>
            <a:r>
              <a:rPr lang="en-US" dirty="0"/>
              <a:t>Name: Scale Up</a:t>
            </a:r>
          </a:p>
          <a:p>
            <a:pPr lvl="2"/>
            <a:r>
              <a:rPr lang="en-US" dirty="0"/>
              <a:t>Create a new alarm…</a:t>
            </a:r>
          </a:p>
          <a:p>
            <a:pPr lvl="3"/>
            <a:r>
              <a:rPr lang="en-US" dirty="0"/>
              <a:t>Uncheck the send a notification option</a:t>
            </a:r>
          </a:p>
          <a:p>
            <a:pPr lvl="3"/>
            <a:r>
              <a:rPr lang="en-US" dirty="0"/>
              <a:t>Set when average CPU is &gt;= 70% for 1 period of 5 minutes</a:t>
            </a:r>
          </a:p>
          <a:p>
            <a:pPr lvl="3"/>
            <a:r>
              <a:rPr lang="en-US" dirty="0"/>
              <a:t>Take the action to Add 1 capacity unit</a:t>
            </a:r>
          </a:p>
          <a:p>
            <a:pPr lvl="3"/>
            <a:r>
              <a:rPr lang="en-US" dirty="0"/>
              <a:t>Create!</a:t>
            </a:r>
          </a:p>
          <a:p>
            <a:pPr lvl="1"/>
            <a:r>
              <a:rPr lang="en-US" dirty="0"/>
              <a:t>Add another policy:</a:t>
            </a:r>
          </a:p>
          <a:p>
            <a:pPr lvl="2"/>
            <a:r>
              <a:rPr lang="en-US" dirty="0"/>
              <a:t>Simple scaling policy – Scale Down – Create a new alarm…</a:t>
            </a:r>
          </a:p>
          <a:p>
            <a:pPr lvl="3"/>
            <a:r>
              <a:rPr lang="en-US" dirty="0"/>
              <a:t>Whenever CPU average is &lt;= 30% for 1 period of 5 minutes</a:t>
            </a:r>
          </a:p>
          <a:p>
            <a:pPr lvl="3"/>
            <a:r>
              <a:rPr lang="en-US" dirty="0"/>
              <a:t>Remove one capacity unit!</a:t>
            </a:r>
          </a:p>
          <a:p>
            <a:pPr lvl="2"/>
            <a:endParaRPr lang="en-US" dirty="0"/>
          </a:p>
          <a:p>
            <a:pPr lvl="2"/>
            <a:endParaRPr lang="en-US" dirty="0"/>
          </a:p>
        </p:txBody>
      </p:sp>
      <p:pic>
        <p:nvPicPr>
          <p:cNvPr id="6" name="Picture 5"/>
          <p:cNvPicPr>
            <a:picLocks noChangeAspect="1"/>
          </p:cNvPicPr>
          <p:nvPr/>
        </p:nvPicPr>
        <p:blipFill>
          <a:blip r:embed="rId2"/>
          <a:stretch>
            <a:fillRect/>
          </a:stretch>
        </p:blipFill>
        <p:spPr>
          <a:xfrm>
            <a:off x="6422571" y="1845733"/>
            <a:ext cx="5299301" cy="4374387"/>
          </a:xfrm>
          <a:prstGeom prst="rect">
            <a:avLst/>
          </a:prstGeom>
          <a:ln>
            <a:solidFill>
              <a:schemeClr val="accent1"/>
            </a:solidFill>
          </a:ln>
        </p:spPr>
      </p:pic>
      <p:sp>
        <p:nvSpPr>
          <p:cNvPr id="4" name="Rectangle 3">
            <a:extLst>
              <a:ext uri="{FF2B5EF4-FFF2-40B4-BE49-F238E27FC236}">
                <a16:creationId xmlns:a16="http://schemas.microsoft.com/office/drawing/2014/main" id="{CAFB06F6-DDC2-FC70-750B-B0FCC6BE4B4C}"/>
              </a:ext>
            </a:extLst>
          </p:cNvPr>
          <p:cNvSpPr/>
          <p:nvPr/>
        </p:nvSpPr>
        <p:spPr>
          <a:xfrm rot="585887">
            <a:off x="9205306" y="2305616"/>
            <a:ext cx="2292615" cy="1323439"/>
          </a:xfrm>
          <a:prstGeom prst="rect">
            <a:avLst/>
          </a:prstGeom>
          <a:solidFill>
            <a:schemeClr val="accent4">
              <a:lumMod val="75000"/>
            </a:schemeClr>
          </a:solidFill>
        </p:spPr>
        <p:txBody>
          <a:bodyPr wrap="none" lIns="91440" tIns="45720" rIns="91440" bIns="45720">
            <a:spAutoFit/>
          </a:bodyPr>
          <a:lstStyle/>
          <a:p>
            <a:pPr algn="ctr"/>
            <a:r>
              <a:rPr lang="en-US" sz="8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OLD!</a:t>
            </a:r>
          </a:p>
        </p:txBody>
      </p:sp>
    </p:spTree>
    <p:extLst>
      <p:ext uri="{BB962C8B-B14F-4D97-AF65-F5344CB8AC3E}">
        <p14:creationId xmlns:p14="http://schemas.microsoft.com/office/powerpoint/2010/main" val="127952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Scaling Policies</a:t>
            </a:r>
          </a:p>
        </p:txBody>
      </p:sp>
      <p:sp>
        <p:nvSpPr>
          <p:cNvPr id="3" name="Content Placeholder 2"/>
          <p:cNvSpPr>
            <a:spLocks noGrp="1"/>
          </p:cNvSpPr>
          <p:nvPr>
            <p:ph idx="1"/>
          </p:nvPr>
        </p:nvSpPr>
        <p:spPr>
          <a:xfrm>
            <a:off x="1097280" y="1845733"/>
            <a:ext cx="10058400" cy="4740123"/>
          </a:xfrm>
        </p:spPr>
        <p:txBody>
          <a:bodyPr/>
          <a:lstStyle/>
          <a:p>
            <a:r>
              <a:rPr lang="en-US" dirty="0"/>
              <a:t>Click the Details tab and edit on the Launch Configuration, so we can change our scaling!</a:t>
            </a:r>
          </a:p>
          <a:p>
            <a:pPr lvl="1"/>
            <a:r>
              <a:rPr lang="en-US" dirty="0"/>
              <a:t>Desired Capacity: 3</a:t>
            </a:r>
          </a:p>
          <a:p>
            <a:pPr lvl="1"/>
            <a:r>
              <a:rPr lang="en-US" dirty="0"/>
              <a:t>Min: 2</a:t>
            </a:r>
          </a:p>
          <a:p>
            <a:pPr lvl="1"/>
            <a:r>
              <a:rPr lang="en-US" dirty="0"/>
              <a:t>Max: 4</a:t>
            </a:r>
          </a:p>
          <a:p>
            <a:r>
              <a:rPr lang="en-US" dirty="0"/>
              <a:t>Open the load balancer and copy the DNS name</a:t>
            </a:r>
          </a:p>
          <a:p>
            <a:r>
              <a:rPr lang="en-US" dirty="0"/>
              <a:t>Visit the website</a:t>
            </a:r>
          </a:p>
          <a:p>
            <a:pPr lvl="1"/>
            <a:r>
              <a:rPr lang="en-US" dirty="0"/>
              <a:t>Launch the “burn baby burn” page</a:t>
            </a:r>
          </a:p>
          <a:p>
            <a:pPr lvl="2"/>
            <a:r>
              <a:rPr lang="en-US" dirty="0"/>
              <a:t>Hit refresh a few times to get all instances</a:t>
            </a:r>
          </a:p>
          <a:p>
            <a:pPr lvl="1"/>
            <a:r>
              <a:rPr lang="en-US" dirty="0"/>
              <a:t>Watch additional instances startup</a:t>
            </a:r>
          </a:p>
          <a:p>
            <a:pPr lvl="2"/>
            <a:r>
              <a:rPr lang="en-US" dirty="0"/>
              <a:t>Takes 5 minutes…</a:t>
            </a:r>
          </a:p>
          <a:p>
            <a:pPr lvl="1"/>
            <a:r>
              <a:rPr lang="en-US" dirty="0"/>
              <a:t>Reduce the CPU usage</a:t>
            </a:r>
          </a:p>
          <a:p>
            <a:pPr lvl="1"/>
            <a:r>
              <a:rPr lang="en-US" dirty="0"/>
              <a:t>Watch instances terminate</a:t>
            </a:r>
          </a:p>
          <a:p>
            <a:pPr lvl="2"/>
            <a:r>
              <a:rPr lang="en-US" dirty="0"/>
              <a:t>Takes 5 minutes…</a:t>
            </a:r>
          </a:p>
        </p:txBody>
      </p:sp>
      <p:pic>
        <p:nvPicPr>
          <p:cNvPr id="4" name="Picture 3"/>
          <p:cNvPicPr>
            <a:picLocks noChangeAspect="1"/>
          </p:cNvPicPr>
          <p:nvPr/>
        </p:nvPicPr>
        <p:blipFill>
          <a:blip r:embed="rId2"/>
          <a:stretch>
            <a:fillRect/>
          </a:stretch>
        </p:blipFill>
        <p:spPr>
          <a:xfrm>
            <a:off x="7002780" y="2577494"/>
            <a:ext cx="4152900" cy="3276600"/>
          </a:xfrm>
          <a:prstGeom prst="rect">
            <a:avLst/>
          </a:prstGeom>
          <a:ln>
            <a:solidFill>
              <a:schemeClr val="accent1"/>
            </a:solidFill>
          </a:ln>
        </p:spPr>
      </p:pic>
      <p:sp>
        <p:nvSpPr>
          <p:cNvPr id="5" name="Rectangle 4">
            <a:extLst>
              <a:ext uri="{FF2B5EF4-FFF2-40B4-BE49-F238E27FC236}">
                <a16:creationId xmlns:a16="http://schemas.microsoft.com/office/drawing/2014/main" id="{F35B53E8-E6CC-7D5F-32C0-647A59CBC72A}"/>
              </a:ext>
            </a:extLst>
          </p:cNvPr>
          <p:cNvSpPr/>
          <p:nvPr/>
        </p:nvSpPr>
        <p:spPr>
          <a:xfrm rot="585887">
            <a:off x="9205306" y="2305616"/>
            <a:ext cx="2292615" cy="1323439"/>
          </a:xfrm>
          <a:prstGeom prst="rect">
            <a:avLst/>
          </a:prstGeom>
          <a:solidFill>
            <a:schemeClr val="accent4">
              <a:lumMod val="75000"/>
            </a:schemeClr>
          </a:solidFill>
        </p:spPr>
        <p:txBody>
          <a:bodyPr wrap="none" lIns="91440" tIns="45720" rIns="91440" bIns="45720">
            <a:spAutoFit/>
          </a:bodyPr>
          <a:lstStyle/>
          <a:p>
            <a:pPr algn="ctr"/>
            <a:r>
              <a:rPr lang="en-US" sz="8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OLD!</a:t>
            </a:r>
          </a:p>
        </p:txBody>
      </p:sp>
    </p:spTree>
    <p:extLst>
      <p:ext uri="{BB962C8B-B14F-4D97-AF65-F5344CB8AC3E}">
        <p14:creationId xmlns:p14="http://schemas.microsoft.com/office/powerpoint/2010/main" val="4071294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Launch Templates</a:t>
            </a:r>
          </a:p>
        </p:txBody>
      </p:sp>
      <p:sp>
        <p:nvSpPr>
          <p:cNvPr id="3" name="Content Placeholder 2"/>
          <p:cNvSpPr>
            <a:spLocks noGrp="1"/>
          </p:cNvSpPr>
          <p:nvPr>
            <p:ph idx="1"/>
          </p:nvPr>
        </p:nvSpPr>
        <p:spPr>
          <a:xfrm>
            <a:off x="1097280" y="1845733"/>
            <a:ext cx="10058400" cy="4260236"/>
          </a:xfrm>
        </p:spPr>
        <p:txBody>
          <a:bodyPr>
            <a:normAutofit lnSpcReduction="10000"/>
          </a:bodyPr>
          <a:lstStyle/>
          <a:p>
            <a:r>
              <a:rPr lang="en-US" dirty="0"/>
              <a:t>Launch templates can be used to automate instance launches, simplify permission policies, and enforce best practices. Save launch parameters in a template that can be used for on-demand launches and with managed services, including EC2 Auto Scaling and EC2 Fleet. Easily update your launch parameters by creating a new launch template version.</a:t>
            </a:r>
          </a:p>
          <a:p>
            <a:r>
              <a:rPr lang="en-US" dirty="0"/>
              <a:t>Launch Templates can minimize steps needed to provision instances. With EC2 Auto Scaling, updates to a launch template can be automatically passed to an Auto Scaling group.</a:t>
            </a:r>
          </a:p>
          <a:p>
            <a:r>
              <a:rPr lang="en-US" dirty="0"/>
              <a:t>Topics for this effort:</a:t>
            </a:r>
          </a:p>
          <a:p>
            <a:pPr lvl="1"/>
            <a:r>
              <a:rPr lang="en-US" dirty="0"/>
              <a:t>Describe and launch EC2 instances from launch templates</a:t>
            </a:r>
          </a:p>
          <a:p>
            <a:pPr lvl="1"/>
            <a:r>
              <a:rPr lang="en-US" dirty="0"/>
              <a:t>Understand and use user data scripts with launch templates</a:t>
            </a:r>
          </a:p>
          <a:p>
            <a:pPr lvl="1"/>
            <a:r>
              <a:rPr lang="en-US" dirty="0"/>
              <a:t>Describe, create, and configure Security Groups</a:t>
            </a:r>
          </a:p>
          <a:p>
            <a:pPr lvl="1"/>
            <a:r>
              <a:rPr lang="en-US" dirty="0"/>
              <a:t>Describe and launch Load Balancers</a:t>
            </a:r>
          </a:p>
          <a:p>
            <a:pPr lvl="1"/>
            <a:r>
              <a:rPr lang="en-US" dirty="0"/>
              <a:t>Describe and launch an Auto Scaling group</a:t>
            </a:r>
          </a:p>
          <a:p>
            <a:pPr lvl="1"/>
            <a:r>
              <a:rPr lang="en-US" dirty="0"/>
              <a:t>Basic Understanding of the </a:t>
            </a:r>
            <a:r>
              <a:rPr lang="en-US" dirty="0" err="1"/>
              <a:t>CloudWatch</a:t>
            </a:r>
            <a:r>
              <a:rPr lang="en-US" dirty="0"/>
              <a:t> service</a:t>
            </a:r>
          </a:p>
        </p:txBody>
      </p:sp>
      <p:pic>
        <p:nvPicPr>
          <p:cNvPr id="4" name="Picture 3">
            <a:extLst>
              <a:ext uri="{FF2B5EF4-FFF2-40B4-BE49-F238E27FC236}">
                <a16:creationId xmlns:a16="http://schemas.microsoft.com/office/drawing/2014/main" id="{94449F88-18B7-A344-95E2-18CB5144E807}"/>
              </a:ext>
            </a:extLst>
          </p:cNvPr>
          <p:cNvPicPr>
            <a:picLocks noChangeAspect="1"/>
          </p:cNvPicPr>
          <p:nvPr/>
        </p:nvPicPr>
        <p:blipFill>
          <a:blip r:embed="rId2"/>
          <a:stretch>
            <a:fillRect/>
          </a:stretch>
        </p:blipFill>
        <p:spPr>
          <a:xfrm>
            <a:off x="9378778" y="4527517"/>
            <a:ext cx="2593889" cy="1578452"/>
          </a:xfrm>
          <a:prstGeom prst="rect">
            <a:avLst/>
          </a:prstGeom>
          <a:ln>
            <a:solidFill>
              <a:schemeClr val="accent1"/>
            </a:solidFill>
          </a:ln>
        </p:spPr>
      </p:pic>
    </p:spTree>
    <p:extLst>
      <p:ext uri="{BB962C8B-B14F-4D97-AF65-F5344CB8AC3E}">
        <p14:creationId xmlns:p14="http://schemas.microsoft.com/office/powerpoint/2010/main" val="1051606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Launch Templates</a:t>
            </a:r>
          </a:p>
        </p:txBody>
      </p:sp>
      <p:sp>
        <p:nvSpPr>
          <p:cNvPr id="3" name="Content Placeholder 2"/>
          <p:cNvSpPr>
            <a:spLocks noGrp="1"/>
          </p:cNvSpPr>
          <p:nvPr>
            <p:ph idx="1"/>
          </p:nvPr>
        </p:nvSpPr>
        <p:spPr>
          <a:xfrm>
            <a:off x="1097280" y="1845733"/>
            <a:ext cx="10058400" cy="4260236"/>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Lets create a launch template!</a:t>
            </a:r>
          </a:p>
          <a:p>
            <a:pPr lvl="1"/>
            <a:r>
              <a:rPr lang="en-US" dirty="0"/>
              <a:t>We should already have a key pair created and </a:t>
            </a:r>
            <a:br>
              <a:rPr lang="en-US" dirty="0"/>
            </a:br>
            <a:r>
              <a:rPr lang="en-US" dirty="0"/>
              <a:t>subnets in our desired Availability Zones for use</a:t>
            </a:r>
          </a:p>
        </p:txBody>
      </p:sp>
      <p:pic>
        <p:nvPicPr>
          <p:cNvPr id="4" name="Picture 3">
            <a:extLst>
              <a:ext uri="{FF2B5EF4-FFF2-40B4-BE49-F238E27FC236}">
                <a16:creationId xmlns:a16="http://schemas.microsoft.com/office/drawing/2014/main" id="{94449F88-18B7-A344-95E2-18CB5144E807}"/>
              </a:ext>
            </a:extLst>
          </p:cNvPr>
          <p:cNvPicPr>
            <a:picLocks noChangeAspect="1"/>
          </p:cNvPicPr>
          <p:nvPr/>
        </p:nvPicPr>
        <p:blipFill>
          <a:blip r:embed="rId2"/>
          <a:stretch>
            <a:fillRect/>
          </a:stretch>
        </p:blipFill>
        <p:spPr>
          <a:xfrm>
            <a:off x="9378778" y="4527517"/>
            <a:ext cx="2593889" cy="1578452"/>
          </a:xfrm>
          <a:prstGeom prst="rect">
            <a:avLst/>
          </a:prstGeom>
          <a:ln>
            <a:solidFill>
              <a:schemeClr val="accent1"/>
            </a:solidFill>
          </a:ln>
        </p:spPr>
      </p:pic>
      <p:pic>
        <p:nvPicPr>
          <p:cNvPr id="5" name="Content Placeholder 4">
            <a:extLst>
              <a:ext uri="{FF2B5EF4-FFF2-40B4-BE49-F238E27FC236}">
                <a16:creationId xmlns:a16="http://schemas.microsoft.com/office/drawing/2014/main" id="{462E7E72-4672-3618-CB0F-0F1E916065A0}"/>
              </a:ext>
            </a:extLst>
          </p:cNvPr>
          <p:cNvPicPr>
            <a:picLocks noChangeAspect="1"/>
          </p:cNvPicPr>
          <p:nvPr/>
        </p:nvPicPr>
        <p:blipFill>
          <a:blip r:embed="rId3"/>
          <a:stretch>
            <a:fillRect/>
          </a:stretch>
        </p:blipFill>
        <p:spPr>
          <a:xfrm>
            <a:off x="1241929" y="1876608"/>
            <a:ext cx="8001482" cy="2985324"/>
          </a:xfrm>
          <a:prstGeom prst="rect">
            <a:avLst/>
          </a:prstGeom>
        </p:spPr>
      </p:pic>
    </p:spTree>
    <p:extLst>
      <p:ext uri="{BB962C8B-B14F-4D97-AF65-F5344CB8AC3E}">
        <p14:creationId xmlns:p14="http://schemas.microsoft.com/office/powerpoint/2010/main" val="354378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9" y="1845734"/>
            <a:ext cx="5488871" cy="4567423"/>
          </a:xfrm>
        </p:spPr>
        <p:txBody>
          <a:bodyPr>
            <a:normAutofit/>
          </a:bodyPr>
          <a:lstStyle/>
          <a:p>
            <a:r>
              <a:rPr lang="en-US" dirty="0"/>
              <a:t>Go as far as you can see, and you will see further.</a:t>
            </a:r>
          </a:p>
          <a:p>
            <a:pPr lvl="1"/>
            <a:r>
              <a:rPr lang="en-US" dirty="0"/>
              <a:t>Zig Ziglar</a:t>
            </a:r>
          </a:p>
          <a:p>
            <a:r>
              <a:rPr lang="en-US" dirty="0"/>
              <a:t>Attendance &amp; Good of the class</a:t>
            </a:r>
          </a:p>
          <a:p>
            <a:r>
              <a:rPr lang="en-US" dirty="0"/>
              <a:t>Assignment 12 – Due This Week!</a:t>
            </a:r>
          </a:p>
          <a:p>
            <a:pPr lvl="1"/>
            <a:r>
              <a:rPr lang="en-US" dirty="0"/>
              <a:t>Friday, November 21</a:t>
            </a:r>
            <a:r>
              <a:rPr lang="en-US" baseline="30000" dirty="0"/>
              <a:t>st</a:t>
            </a:r>
            <a:r>
              <a:rPr lang="en-US" dirty="0"/>
              <a:t>, 2025</a:t>
            </a:r>
          </a:p>
          <a:p>
            <a:r>
              <a:rPr lang="en-US" dirty="0"/>
              <a:t>Presentation Reminder</a:t>
            </a:r>
          </a:p>
          <a:p>
            <a:pPr lvl="1"/>
            <a:r>
              <a:rPr lang="en-US" dirty="0"/>
              <a:t>Presentation Date: Tuesday, December 2</a:t>
            </a:r>
            <a:r>
              <a:rPr lang="en-US" baseline="30000" dirty="0"/>
              <a:t>nd</a:t>
            </a:r>
            <a:r>
              <a:rPr lang="en-US" dirty="0"/>
              <a:t>, 2025</a:t>
            </a:r>
          </a:p>
          <a:p>
            <a:r>
              <a:rPr lang="en-US" dirty="0"/>
              <a:t>Assignment 13</a:t>
            </a:r>
          </a:p>
          <a:p>
            <a:pPr lvl="1"/>
            <a:r>
              <a:rPr lang="en-US" dirty="0"/>
              <a:t>Due Friday December 5</a:t>
            </a:r>
            <a:r>
              <a:rPr lang="en-US" baseline="30000" dirty="0"/>
              <a:t>th</a:t>
            </a:r>
            <a:r>
              <a:rPr lang="en-US" dirty="0"/>
              <a:t>, 2025</a:t>
            </a:r>
          </a:p>
          <a:p>
            <a:r>
              <a:rPr lang="en-US" dirty="0"/>
              <a:t>Assignment AWS - Bonus</a:t>
            </a:r>
          </a:p>
          <a:p>
            <a:pPr lvl="1"/>
            <a:r>
              <a:rPr lang="en-US" dirty="0"/>
              <a:t>Due Friday December 5</a:t>
            </a:r>
            <a:r>
              <a:rPr lang="en-US" baseline="30000" dirty="0"/>
              <a:t>th</a:t>
            </a:r>
            <a:r>
              <a:rPr lang="en-US" dirty="0"/>
              <a:t>, 2025</a:t>
            </a:r>
          </a:p>
        </p:txBody>
      </p:sp>
      <p:sp>
        <p:nvSpPr>
          <p:cNvPr id="5" name="Content Placeholder 4"/>
          <p:cNvSpPr>
            <a:spLocks noGrp="1"/>
          </p:cNvSpPr>
          <p:nvPr>
            <p:ph sz="half" idx="2"/>
          </p:nvPr>
        </p:nvSpPr>
        <p:spPr>
          <a:xfrm>
            <a:off x="6586150" y="1845734"/>
            <a:ext cx="4569530" cy="4406591"/>
          </a:xfrm>
        </p:spPr>
        <p:txBody>
          <a:bodyPr>
            <a:normAutofit/>
          </a:bodyPr>
          <a:lstStyle/>
          <a:p>
            <a:r>
              <a:rPr lang="en-US" dirty="0"/>
              <a:t>Remaining Points (</a:t>
            </a:r>
            <a:r>
              <a:rPr lang="en-US" dirty="0">
                <a:solidFill>
                  <a:schemeClr val="accent5"/>
                </a:solidFill>
              </a:rPr>
              <a:t>715</a:t>
            </a:r>
            <a:r>
              <a:rPr lang="en-US" dirty="0"/>
              <a:t> total):</a:t>
            </a:r>
          </a:p>
          <a:p>
            <a:pPr lvl="1"/>
            <a:r>
              <a:rPr lang="en-US" dirty="0"/>
              <a:t>Attendance (weeks 13 &amp; 15): </a:t>
            </a:r>
            <a:r>
              <a:rPr lang="en-US" dirty="0">
                <a:solidFill>
                  <a:schemeClr val="accent5"/>
                </a:solidFill>
              </a:rPr>
              <a:t>12</a:t>
            </a:r>
            <a:r>
              <a:rPr lang="en-US" dirty="0"/>
              <a:t> points</a:t>
            </a:r>
          </a:p>
          <a:p>
            <a:pPr lvl="1"/>
            <a:r>
              <a:rPr lang="en-US" dirty="0"/>
              <a:t>Presentation &amp; Project: </a:t>
            </a:r>
            <a:r>
              <a:rPr lang="en-US" dirty="0">
                <a:solidFill>
                  <a:schemeClr val="accent5"/>
                </a:solidFill>
              </a:rPr>
              <a:t>300</a:t>
            </a:r>
            <a:r>
              <a:rPr lang="en-US" dirty="0"/>
              <a:t> points</a:t>
            </a:r>
          </a:p>
          <a:p>
            <a:pPr lvl="1"/>
            <a:r>
              <a:rPr lang="en-US" dirty="0"/>
              <a:t>2 Assignments (12-13): </a:t>
            </a:r>
            <a:r>
              <a:rPr lang="en-US" dirty="0">
                <a:solidFill>
                  <a:schemeClr val="accent5"/>
                </a:solidFill>
              </a:rPr>
              <a:t>137</a:t>
            </a:r>
            <a:r>
              <a:rPr lang="en-US" dirty="0"/>
              <a:t> points</a:t>
            </a:r>
          </a:p>
          <a:p>
            <a:pPr lvl="2"/>
            <a:r>
              <a:rPr lang="en-US" dirty="0"/>
              <a:t>60-75 points each</a:t>
            </a:r>
          </a:p>
          <a:p>
            <a:pPr lvl="1"/>
            <a:r>
              <a:rPr lang="en-US" dirty="0"/>
              <a:t>Final Exam: </a:t>
            </a:r>
            <a:r>
              <a:rPr lang="en-US" dirty="0">
                <a:solidFill>
                  <a:schemeClr val="accent5"/>
                </a:solidFill>
              </a:rPr>
              <a:t>266</a:t>
            </a:r>
            <a:r>
              <a:rPr lang="en-US" dirty="0"/>
              <a:t> points</a:t>
            </a:r>
          </a:p>
          <a:p>
            <a:pPr lvl="1"/>
            <a:r>
              <a:rPr lang="en-US" dirty="0"/>
              <a:t>Bonus AWS: </a:t>
            </a:r>
            <a:r>
              <a:rPr lang="en-US" dirty="0">
                <a:solidFill>
                  <a:schemeClr val="accent5"/>
                </a:solidFill>
              </a:rPr>
              <a:t>50</a:t>
            </a:r>
            <a:r>
              <a:rPr lang="en-US" dirty="0"/>
              <a:t> points</a:t>
            </a:r>
          </a:p>
          <a:p>
            <a:r>
              <a:rPr lang="en-US" dirty="0"/>
              <a:t>Final Exam</a:t>
            </a:r>
          </a:p>
          <a:p>
            <a:pPr lvl="1"/>
            <a:r>
              <a:rPr lang="en-US" dirty="0"/>
              <a:t>December 9</a:t>
            </a:r>
            <a:r>
              <a:rPr lang="en-US" baseline="30000" dirty="0"/>
              <a:t>th</a:t>
            </a:r>
            <a:r>
              <a:rPr lang="en-US" dirty="0"/>
              <a:t>, 2025</a:t>
            </a:r>
          </a:p>
          <a:p>
            <a:pPr lvl="2"/>
            <a:r>
              <a:rPr lang="en-US" dirty="0"/>
              <a:t>5:00PM to 7:00PM</a:t>
            </a:r>
          </a:p>
        </p:txBody>
      </p:sp>
      <p:pic>
        <p:nvPicPr>
          <p:cNvPr id="4" name="Picture 2" descr="https://a2ua.com/information/information-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78597" y="4229099"/>
            <a:ext cx="2697635" cy="202322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lstStyle/>
          <a:p>
            <a:r>
              <a:rPr lang="en-US" dirty="0"/>
              <a:t>Weekly Info</a:t>
            </a:r>
          </a:p>
        </p:txBody>
      </p:sp>
    </p:spTree>
    <p:extLst>
      <p:ext uri="{BB962C8B-B14F-4D97-AF65-F5344CB8AC3E}">
        <p14:creationId xmlns:p14="http://schemas.microsoft.com/office/powerpoint/2010/main" val="2842890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9CDC5-902E-61B5-EA53-1DFCA03EE883}"/>
              </a:ext>
            </a:extLst>
          </p:cNvPr>
          <p:cNvSpPr>
            <a:spLocks noGrp="1"/>
          </p:cNvSpPr>
          <p:nvPr>
            <p:ph type="title"/>
          </p:nvPr>
        </p:nvSpPr>
        <p:spPr/>
        <p:txBody>
          <a:bodyPr/>
          <a:lstStyle/>
          <a:p>
            <a:r>
              <a:rPr lang="en-US" dirty="0"/>
              <a:t>Launch Templates</a:t>
            </a:r>
          </a:p>
        </p:txBody>
      </p:sp>
      <p:sp>
        <p:nvSpPr>
          <p:cNvPr id="3" name="Content Placeholder 2">
            <a:extLst>
              <a:ext uri="{FF2B5EF4-FFF2-40B4-BE49-F238E27FC236}">
                <a16:creationId xmlns:a16="http://schemas.microsoft.com/office/drawing/2014/main" id="{DDD6E2B4-06D5-F308-70AC-878FFD9F38F8}"/>
              </a:ext>
            </a:extLst>
          </p:cNvPr>
          <p:cNvSpPr>
            <a:spLocks noGrp="1"/>
          </p:cNvSpPr>
          <p:nvPr>
            <p:ph idx="1"/>
          </p:nvPr>
        </p:nvSpPr>
        <p:spPr/>
        <p:txBody>
          <a:bodyPr>
            <a:normAutofit lnSpcReduction="10000"/>
          </a:bodyPr>
          <a:lstStyle/>
          <a:p>
            <a:r>
              <a:rPr lang="en-US" dirty="0"/>
              <a:t>Launch Template Name: </a:t>
            </a:r>
            <a:r>
              <a:rPr lang="en-US" dirty="0" err="1"/>
              <a:t>MyLaunchTemplate</a:t>
            </a:r>
            <a:endParaRPr lang="en-US" dirty="0"/>
          </a:p>
          <a:p>
            <a:r>
              <a:rPr lang="en-US" dirty="0"/>
              <a:t>Auto Scaling Guidance: Yes (checked)</a:t>
            </a:r>
          </a:p>
          <a:p>
            <a:pPr lvl="1"/>
            <a:r>
              <a:rPr lang="en-US" dirty="0"/>
              <a:t>This will provide some guidance for us to use our template with auto scaling</a:t>
            </a:r>
          </a:p>
          <a:p>
            <a:r>
              <a:rPr lang="en-US" dirty="0"/>
              <a:t>Application and OS Images (AMI)</a:t>
            </a:r>
          </a:p>
          <a:p>
            <a:pPr lvl="1"/>
            <a:r>
              <a:rPr lang="en-US" dirty="0"/>
              <a:t>Quick Start</a:t>
            </a:r>
          </a:p>
          <a:p>
            <a:pPr lvl="2"/>
            <a:r>
              <a:rPr lang="en-US" dirty="0"/>
              <a:t>Amazon Linux 2023 kernel-6.1 AMI (HVM) 64-bit (x86)</a:t>
            </a:r>
          </a:p>
          <a:p>
            <a:r>
              <a:rPr lang="en-US" dirty="0"/>
              <a:t>Instance Type</a:t>
            </a:r>
          </a:p>
          <a:p>
            <a:pPr lvl="1"/>
            <a:r>
              <a:rPr lang="en-US" dirty="0"/>
              <a:t>t3.micro – 1vCPU, 1GB RAM (free tier eligible)</a:t>
            </a:r>
          </a:p>
          <a:p>
            <a:r>
              <a:rPr lang="en-US" dirty="0"/>
              <a:t>Key Pair Login</a:t>
            </a:r>
          </a:p>
          <a:p>
            <a:pPr lvl="1"/>
            <a:r>
              <a:rPr lang="en-US" dirty="0"/>
              <a:t>Using my existing key pair login, previously created</a:t>
            </a:r>
          </a:p>
          <a:p>
            <a:pPr lvl="2"/>
            <a:r>
              <a:rPr lang="en-US" dirty="0"/>
              <a:t>You can optionally create a new key pair at this point</a:t>
            </a:r>
          </a:p>
          <a:p>
            <a:pPr lvl="1"/>
            <a:endParaRPr lang="en-US" dirty="0"/>
          </a:p>
          <a:p>
            <a:endParaRPr lang="en-US" dirty="0"/>
          </a:p>
        </p:txBody>
      </p:sp>
      <p:pic>
        <p:nvPicPr>
          <p:cNvPr id="4" name="Picture 3">
            <a:extLst>
              <a:ext uri="{FF2B5EF4-FFF2-40B4-BE49-F238E27FC236}">
                <a16:creationId xmlns:a16="http://schemas.microsoft.com/office/drawing/2014/main" id="{A50192E0-245C-E64D-8559-7F3B3A317846}"/>
              </a:ext>
            </a:extLst>
          </p:cNvPr>
          <p:cNvPicPr>
            <a:picLocks noChangeAspect="1"/>
          </p:cNvPicPr>
          <p:nvPr/>
        </p:nvPicPr>
        <p:blipFill>
          <a:blip r:embed="rId2"/>
          <a:stretch>
            <a:fillRect/>
          </a:stretch>
        </p:blipFill>
        <p:spPr>
          <a:xfrm>
            <a:off x="9378778" y="4527517"/>
            <a:ext cx="2593889" cy="1578452"/>
          </a:xfrm>
          <a:prstGeom prst="rect">
            <a:avLst/>
          </a:prstGeom>
          <a:ln>
            <a:solidFill>
              <a:schemeClr val="accent1"/>
            </a:solidFill>
          </a:ln>
        </p:spPr>
      </p:pic>
    </p:spTree>
    <p:extLst>
      <p:ext uri="{BB962C8B-B14F-4D97-AF65-F5344CB8AC3E}">
        <p14:creationId xmlns:p14="http://schemas.microsoft.com/office/powerpoint/2010/main" val="1498147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9CDC5-902E-61B5-EA53-1DFCA03EE883}"/>
              </a:ext>
            </a:extLst>
          </p:cNvPr>
          <p:cNvSpPr>
            <a:spLocks noGrp="1"/>
          </p:cNvSpPr>
          <p:nvPr>
            <p:ph type="title"/>
          </p:nvPr>
        </p:nvSpPr>
        <p:spPr/>
        <p:txBody>
          <a:bodyPr/>
          <a:lstStyle/>
          <a:p>
            <a:r>
              <a:rPr lang="en-US" dirty="0"/>
              <a:t>Launch Templates</a:t>
            </a:r>
          </a:p>
        </p:txBody>
      </p:sp>
      <p:sp>
        <p:nvSpPr>
          <p:cNvPr id="3" name="Content Placeholder 2">
            <a:extLst>
              <a:ext uri="{FF2B5EF4-FFF2-40B4-BE49-F238E27FC236}">
                <a16:creationId xmlns:a16="http://schemas.microsoft.com/office/drawing/2014/main" id="{DDD6E2B4-06D5-F308-70AC-878FFD9F38F8}"/>
              </a:ext>
            </a:extLst>
          </p:cNvPr>
          <p:cNvSpPr>
            <a:spLocks noGrp="1"/>
          </p:cNvSpPr>
          <p:nvPr>
            <p:ph idx="1"/>
          </p:nvPr>
        </p:nvSpPr>
        <p:spPr>
          <a:xfrm>
            <a:off x="1097280" y="1845733"/>
            <a:ext cx="10058400" cy="4484121"/>
          </a:xfrm>
        </p:spPr>
        <p:txBody>
          <a:bodyPr>
            <a:normAutofit/>
          </a:bodyPr>
          <a:lstStyle/>
          <a:p>
            <a:r>
              <a:rPr lang="en-US" dirty="0"/>
              <a:t>Subnet: Don’t include in launch template</a:t>
            </a:r>
          </a:p>
          <a:p>
            <a:pPr lvl="1"/>
            <a:r>
              <a:rPr lang="en-US" dirty="0"/>
              <a:t>Since we want to use our launch template with EC2 Auto Scaling, we won’t include it here</a:t>
            </a:r>
          </a:p>
          <a:p>
            <a:r>
              <a:rPr lang="en-US" dirty="0"/>
              <a:t>Security Group: Create a new Security Group</a:t>
            </a:r>
          </a:p>
          <a:p>
            <a:pPr lvl="1"/>
            <a:r>
              <a:rPr lang="en-US" dirty="0"/>
              <a:t>If we had an existing security group that met our needs, we could use it here</a:t>
            </a:r>
          </a:p>
          <a:p>
            <a:pPr lvl="1"/>
            <a:r>
              <a:rPr lang="en-US" dirty="0"/>
              <a:t>Name: </a:t>
            </a:r>
            <a:r>
              <a:rPr lang="en-US" dirty="0" err="1"/>
              <a:t>MyWebServerSG</a:t>
            </a:r>
            <a:endParaRPr lang="en-US" dirty="0"/>
          </a:p>
          <a:p>
            <a:pPr lvl="1"/>
            <a:r>
              <a:rPr lang="en-US" dirty="0"/>
              <a:t>Description: Web Server Access</a:t>
            </a:r>
          </a:p>
          <a:p>
            <a:pPr lvl="1"/>
            <a:r>
              <a:rPr lang="en-US" dirty="0"/>
              <a:t>Default VPC</a:t>
            </a:r>
          </a:p>
          <a:p>
            <a:pPr lvl="1"/>
            <a:r>
              <a:rPr lang="en-US" dirty="0"/>
              <a:t>Add Inbound Security Group Rules</a:t>
            </a:r>
          </a:p>
          <a:p>
            <a:pPr lvl="2"/>
            <a:r>
              <a:rPr lang="en-US" dirty="0"/>
              <a:t>SSH access from anywhere</a:t>
            </a:r>
          </a:p>
          <a:p>
            <a:pPr lvl="2"/>
            <a:r>
              <a:rPr lang="en-US" dirty="0"/>
              <a:t>HTTP access from anywhere</a:t>
            </a:r>
          </a:p>
          <a:p>
            <a:r>
              <a:rPr lang="en-US" dirty="0"/>
              <a:t>Storage: Default EBS 8GB disk</a:t>
            </a:r>
          </a:p>
          <a:p>
            <a:pPr lvl="1"/>
            <a:r>
              <a:rPr lang="en-US" dirty="0"/>
              <a:t>General Purpose SSD disk (gp3) 3000 </a:t>
            </a:r>
            <a:r>
              <a:rPr lang="en-US" dirty="0" err="1"/>
              <a:t>iops</a:t>
            </a:r>
            <a:endParaRPr lang="en-US" dirty="0"/>
          </a:p>
        </p:txBody>
      </p:sp>
      <p:pic>
        <p:nvPicPr>
          <p:cNvPr id="4" name="Picture 3">
            <a:extLst>
              <a:ext uri="{FF2B5EF4-FFF2-40B4-BE49-F238E27FC236}">
                <a16:creationId xmlns:a16="http://schemas.microsoft.com/office/drawing/2014/main" id="{A50192E0-245C-E64D-8559-7F3B3A317846}"/>
              </a:ext>
            </a:extLst>
          </p:cNvPr>
          <p:cNvPicPr>
            <a:picLocks noChangeAspect="1"/>
          </p:cNvPicPr>
          <p:nvPr/>
        </p:nvPicPr>
        <p:blipFill>
          <a:blip r:embed="rId2"/>
          <a:stretch>
            <a:fillRect/>
          </a:stretch>
        </p:blipFill>
        <p:spPr>
          <a:xfrm>
            <a:off x="9378778" y="4527517"/>
            <a:ext cx="2593889" cy="1578452"/>
          </a:xfrm>
          <a:prstGeom prst="rect">
            <a:avLst/>
          </a:prstGeom>
          <a:ln>
            <a:solidFill>
              <a:schemeClr val="accent1"/>
            </a:solidFill>
          </a:ln>
        </p:spPr>
      </p:pic>
    </p:spTree>
    <p:extLst>
      <p:ext uri="{BB962C8B-B14F-4D97-AF65-F5344CB8AC3E}">
        <p14:creationId xmlns:p14="http://schemas.microsoft.com/office/powerpoint/2010/main" val="3501788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9CDC5-902E-61B5-EA53-1DFCA03EE883}"/>
              </a:ext>
            </a:extLst>
          </p:cNvPr>
          <p:cNvSpPr>
            <a:spLocks noGrp="1"/>
          </p:cNvSpPr>
          <p:nvPr>
            <p:ph type="title"/>
          </p:nvPr>
        </p:nvSpPr>
        <p:spPr/>
        <p:txBody>
          <a:bodyPr/>
          <a:lstStyle/>
          <a:p>
            <a:r>
              <a:rPr lang="en-US" dirty="0"/>
              <a:t>Launch Templates</a:t>
            </a:r>
          </a:p>
        </p:txBody>
      </p:sp>
      <p:sp>
        <p:nvSpPr>
          <p:cNvPr id="3" name="Content Placeholder 2">
            <a:extLst>
              <a:ext uri="{FF2B5EF4-FFF2-40B4-BE49-F238E27FC236}">
                <a16:creationId xmlns:a16="http://schemas.microsoft.com/office/drawing/2014/main" id="{DDD6E2B4-06D5-F308-70AC-878FFD9F38F8}"/>
              </a:ext>
            </a:extLst>
          </p:cNvPr>
          <p:cNvSpPr>
            <a:spLocks noGrp="1"/>
          </p:cNvSpPr>
          <p:nvPr>
            <p:ph idx="1"/>
          </p:nvPr>
        </p:nvSpPr>
        <p:spPr>
          <a:xfrm>
            <a:off x="1097280" y="1845734"/>
            <a:ext cx="10058400" cy="4532764"/>
          </a:xfrm>
        </p:spPr>
        <p:txBody>
          <a:bodyPr>
            <a:normAutofit/>
          </a:bodyPr>
          <a:lstStyle/>
          <a:p>
            <a:r>
              <a:rPr lang="en-US" dirty="0"/>
              <a:t>Advanced Details</a:t>
            </a:r>
          </a:p>
          <a:p>
            <a:pPr lvl="1"/>
            <a:r>
              <a:rPr lang="en-US" dirty="0"/>
              <a:t>Many different options available…</a:t>
            </a:r>
          </a:p>
          <a:p>
            <a:pPr lvl="1"/>
            <a:r>
              <a:rPr lang="en-US" dirty="0"/>
              <a:t>User Data</a:t>
            </a:r>
          </a:p>
          <a:p>
            <a:pPr marL="749808" lvl="4" indent="0">
              <a:lnSpc>
                <a:spcPct val="100000"/>
              </a:lnSpc>
              <a:buNone/>
            </a:pPr>
            <a:r>
              <a:rPr lang="en-US" sz="1300" dirty="0">
                <a:latin typeface="Courier New" panose="02070309020205020404" pitchFamily="49" charset="0"/>
                <a:cs typeface="Courier New" panose="02070309020205020404" pitchFamily="49" charset="0"/>
              </a:rPr>
              <a:t>#!/bin/bash</a:t>
            </a:r>
          </a:p>
          <a:p>
            <a:pPr marL="749808" lvl="4" indent="0">
              <a:lnSpc>
                <a:spcPct val="100000"/>
              </a:lnSpc>
              <a:buNone/>
            </a:pPr>
            <a:r>
              <a:rPr lang="en-US" sz="1300" dirty="0">
                <a:latin typeface="Courier New" panose="02070309020205020404" pitchFamily="49" charset="0"/>
                <a:cs typeface="Courier New" panose="02070309020205020404" pitchFamily="49" charset="0"/>
              </a:rPr>
              <a:t>#Install Git &amp; pip</a:t>
            </a:r>
          </a:p>
          <a:p>
            <a:pPr marL="749808" lvl="4" indent="0">
              <a:lnSpc>
                <a:spcPct val="100000"/>
              </a:lnSpc>
              <a:buNone/>
            </a:pPr>
            <a:r>
              <a:rPr lang="en-US" sz="1300" dirty="0" err="1">
                <a:latin typeface="Courier New" panose="02070309020205020404" pitchFamily="49" charset="0"/>
                <a:cs typeface="Courier New" panose="02070309020205020404" pitchFamily="49" charset="0"/>
              </a:rPr>
              <a:t>dnf</a:t>
            </a:r>
            <a:r>
              <a:rPr lang="en-US" sz="1300" dirty="0">
                <a:latin typeface="Courier New" panose="02070309020205020404" pitchFamily="49" charset="0"/>
                <a:cs typeface="Courier New" panose="02070309020205020404" pitchFamily="49" charset="0"/>
              </a:rPr>
              <a:t> install -y git pip</a:t>
            </a:r>
          </a:p>
          <a:p>
            <a:pPr marL="749808" lvl="4" indent="0">
              <a:lnSpc>
                <a:spcPct val="100000"/>
              </a:lnSpc>
              <a:buNone/>
            </a:pPr>
            <a:r>
              <a:rPr lang="en-US" sz="1300" dirty="0">
                <a:latin typeface="Courier New" panose="02070309020205020404" pitchFamily="49" charset="0"/>
                <a:cs typeface="Courier New" panose="02070309020205020404" pitchFamily="49" charset="0"/>
              </a:rPr>
              <a:t>#Clone a repository</a:t>
            </a:r>
          </a:p>
          <a:p>
            <a:pPr marL="749808" lvl="4" indent="0">
              <a:lnSpc>
                <a:spcPct val="100000"/>
              </a:lnSpc>
              <a:buNone/>
            </a:pPr>
            <a:r>
              <a:rPr lang="en-US" sz="1300" dirty="0">
                <a:latin typeface="Courier New" panose="02070309020205020404" pitchFamily="49" charset="0"/>
                <a:cs typeface="Courier New" panose="02070309020205020404" pitchFamily="49" charset="0"/>
              </a:rPr>
              <a:t>git clone https://</a:t>
            </a:r>
            <a:r>
              <a:rPr lang="en-US" sz="1300" dirty="0" err="1">
                <a:latin typeface="Courier New" panose="02070309020205020404" pitchFamily="49" charset="0"/>
                <a:cs typeface="Courier New" panose="02070309020205020404" pitchFamily="49" charset="0"/>
              </a:rPr>
              <a:t>github.com</a:t>
            </a:r>
            <a:r>
              <a:rPr lang="en-US" sz="1300" dirty="0">
                <a:latin typeface="Courier New" panose="02070309020205020404" pitchFamily="49" charset="0"/>
                <a:cs typeface="Courier New" panose="02070309020205020404" pitchFamily="49" charset="0"/>
              </a:rPr>
              <a:t>/</a:t>
            </a:r>
            <a:r>
              <a:rPr lang="en-US" sz="1300" dirty="0" err="1">
                <a:latin typeface="Courier New" panose="02070309020205020404" pitchFamily="49" charset="0"/>
                <a:cs typeface="Courier New" panose="02070309020205020404" pitchFamily="49" charset="0"/>
              </a:rPr>
              <a:t>cloudacademy</a:t>
            </a:r>
            <a:r>
              <a:rPr lang="en-US" sz="1300" dirty="0">
                <a:latin typeface="Courier New" panose="02070309020205020404" pitchFamily="49" charset="0"/>
                <a:cs typeface="Courier New" panose="02070309020205020404" pitchFamily="49" charset="0"/>
              </a:rPr>
              <a:t>/lab-</a:t>
            </a:r>
            <a:r>
              <a:rPr lang="en-US" sz="1300" dirty="0" err="1">
                <a:latin typeface="Courier New" panose="02070309020205020404" pitchFamily="49" charset="0"/>
                <a:cs typeface="Courier New" panose="02070309020205020404" pitchFamily="49" charset="0"/>
              </a:rPr>
              <a:t>utils.git</a:t>
            </a:r>
            <a:endParaRPr lang="en-US" sz="1300" dirty="0">
              <a:latin typeface="Courier New" panose="02070309020205020404" pitchFamily="49" charset="0"/>
              <a:cs typeface="Courier New" panose="02070309020205020404" pitchFamily="49" charset="0"/>
            </a:endParaRPr>
          </a:p>
          <a:p>
            <a:pPr marL="749808" lvl="4" indent="0">
              <a:lnSpc>
                <a:spcPct val="100000"/>
              </a:lnSpc>
              <a:buNone/>
            </a:pPr>
            <a:r>
              <a:rPr lang="en-US" sz="1300" dirty="0">
                <a:latin typeface="Courier New" panose="02070309020205020404" pitchFamily="49" charset="0"/>
                <a:cs typeface="Courier New" panose="02070309020205020404" pitchFamily="49" charset="0"/>
              </a:rPr>
              <a:t>#Enter in the </a:t>
            </a:r>
            <a:r>
              <a:rPr lang="en-US" sz="1300" dirty="0" err="1">
                <a:latin typeface="Courier New" panose="02070309020205020404" pitchFamily="49" charset="0"/>
                <a:cs typeface="Courier New" panose="02070309020205020404" pitchFamily="49" charset="0"/>
              </a:rPr>
              <a:t>high_cpu</a:t>
            </a:r>
            <a:r>
              <a:rPr lang="en-US" sz="1300" dirty="0">
                <a:latin typeface="Courier New" panose="02070309020205020404" pitchFamily="49" charset="0"/>
                <a:cs typeface="Courier New" panose="02070309020205020404" pitchFamily="49" charset="0"/>
              </a:rPr>
              <a:t> folder - This is where the app lives</a:t>
            </a:r>
          </a:p>
          <a:p>
            <a:pPr marL="749808" lvl="4" indent="0">
              <a:lnSpc>
                <a:spcPct val="100000"/>
              </a:lnSpc>
              <a:buNone/>
            </a:pPr>
            <a:r>
              <a:rPr lang="en-US" sz="1300" dirty="0">
                <a:latin typeface="Courier New" panose="02070309020205020404" pitchFamily="49" charset="0"/>
                <a:cs typeface="Courier New" panose="02070309020205020404" pitchFamily="49" charset="0"/>
              </a:rPr>
              <a:t>cd lab-utils/apps/</a:t>
            </a:r>
            <a:r>
              <a:rPr lang="en-US" sz="1300" dirty="0" err="1">
                <a:latin typeface="Courier New" panose="02070309020205020404" pitchFamily="49" charset="0"/>
                <a:cs typeface="Courier New" panose="02070309020205020404" pitchFamily="49" charset="0"/>
              </a:rPr>
              <a:t>high_cpu</a:t>
            </a:r>
            <a:endParaRPr lang="en-US" sz="1300" dirty="0">
              <a:latin typeface="Courier New" panose="02070309020205020404" pitchFamily="49" charset="0"/>
              <a:cs typeface="Courier New" panose="02070309020205020404" pitchFamily="49" charset="0"/>
            </a:endParaRPr>
          </a:p>
          <a:p>
            <a:pPr marL="749808" lvl="4" indent="0">
              <a:lnSpc>
                <a:spcPct val="100000"/>
              </a:lnSpc>
              <a:buNone/>
            </a:pPr>
            <a:r>
              <a:rPr lang="en-US" sz="1300" dirty="0">
                <a:latin typeface="Courier New" panose="02070309020205020404" pitchFamily="49" charset="0"/>
                <a:cs typeface="Courier New" panose="02070309020205020404" pitchFamily="49" charset="0"/>
              </a:rPr>
              <a:t># Install requirements from </a:t>
            </a:r>
            <a:r>
              <a:rPr lang="en-US" sz="1300" dirty="0" err="1">
                <a:latin typeface="Courier New" panose="02070309020205020404" pitchFamily="49" charset="0"/>
                <a:cs typeface="Courier New" panose="02070309020205020404" pitchFamily="49" charset="0"/>
              </a:rPr>
              <a:t>requirements.txt</a:t>
            </a:r>
            <a:endParaRPr lang="en-US" sz="1300" dirty="0">
              <a:latin typeface="Courier New" panose="02070309020205020404" pitchFamily="49" charset="0"/>
              <a:cs typeface="Courier New" panose="02070309020205020404" pitchFamily="49" charset="0"/>
            </a:endParaRPr>
          </a:p>
          <a:p>
            <a:pPr marL="749808" lvl="4" indent="0">
              <a:lnSpc>
                <a:spcPct val="100000"/>
              </a:lnSpc>
              <a:buNone/>
            </a:pPr>
            <a:r>
              <a:rPr lang="en-US" sz="1300" dirty="0">
                <a:latin typeface="Courier New" panose="02070309020205020404" pitchFamily="49" charset="0"/>
                <a:cs typeface="Courier New" panose="02070309020205020404" pitchFamily="49" charset="0"/>
              </a:rPr>
              <a:t>pip install -r </a:t>
            </a:r>
            <a:r>
              <a:rPr lang="en-US" sz="1300" dirty="0" err="1">
                <a:latin typeface="Courier New" panose="02070309020205020404" pitchFamily="49" charset="0"/>
                <a:cs typeface="Courier New" panose="02070309020205020404" pitchFamily="49" charset="0"/>
              </a:rPr>
              <a:t>requirements.txt</a:t>
            </a:r>
            <a:endParaRPr lang="en-US" sz="1300" dirty="0">
              <a:latin typeface="Courier New" panose="02070309020205020404" pitchFamily="49" charset="0"/>
              <a:cs typeface="Courier New" panose="02070309020205020404" pitchFamily="49" charset="0"/>
            </a:endParaRPr>
          </a:p>
          <a:p>
            <a:pPr marL="749808" lvl="4" indent="0">
              <a:lnSpc>
                <a:spcPct val="100000"/>
              </a:lnSpc>
              <a:buNone/>
            </a:pPr>
            <a:r>
              <a:rPr lang="en-US" sz="1300" dirty="0">
                <a:latin typeface="Courier New" panose="02070309020205020404" pitchFamily="49" charset="0"/>
                <a:cs typeface="Courier New" panose="02070309020205020404" pitchFamily="49" charset="0"/>
              </a:rPr>
              <a:t># Launch application</a:t>
            </a:r>
          </a:p>
          <a:p>
            <a:pPr marL="749808" lvl="4" indent="0">
              <a:lnSpc>
                <a:spcPct val="100000"/>
              </a:lnSpc>
              <a:buNone/>
            </a:pPr>
            <a:r>
              <a:rPr lang="en-US" sz="1300" dirty="0">
                <a:latin typeface="Courier New" panose="02070309020205020404" pitchFamily="49" charset="0"/>
                <a:cs typeface="Courier New" panose="02070309020205020404" pitchFamily="49" charset="0"/>
              </a:rPr>
              <a:t>python3 cyclone.py</a:t>
            </a:r>
            <a:endParaRPr lang="en-US" sz="1300" dirty="0"/>
          </a:p>
        </p:txBody>
      </p:sp>
      <p:pic>
        <p:nvPicPr>
          <p:cNvPr id="4" name="Picture 3">
            <a:extLst>
              <a:ext uri="{FF2B5EF4-FFF2-40B4-BE49-F238E27FC236}">
                <a16:creationId xmlns:a16="http://schemas.microsoft.com/office/drawing/2014/main" id="{A50192E0-245C-E64D-8559-7F3B3A317846}"/>
              </a:ext>
            </a:extLst>
          </p:cNvPr>
          <p:cNvPicPr>
            <a:picLocks noChangeAspect="1"/>
          </p:cNvPicPr>
          <p:nvPr/>
        </p:nvPicPr>
        <p:blipFill>
          <a:blip r:embed="rId2"/>
          <a:stretch>
            <a:fillRect/>
          </a:stretch>
        </p:blipFill>
        <p:spPr>
          <a:xfrm>
            <a:off x="9378778" y="4527517"/>
            <a:ext cx="2593889" cy="1578452"/>
          </a:xfrm>
          <a:prstGeom prst="rect">
            <a:avLst/>
          </a:prstGeom>
          <a:ln>
            <a:solidFill>
              <a:schemeClr val="accent1"/>
            </a:solidFill>
          </a:ln>
        </p:spPr>
      </p:pic>
      <p:sp>
        <p:nvSpPr>
          <p:cNvPr id="5" name="Rectangle 4">
            <a:extLst>
              <a:ext uri="{FF2B5EF4-FFF2-40B4-BE49-F238E27FC236}">
                <a16:creationId xmlns:a16="http://schemas.microsoft.com/office/drawing/2014/main" id="{3121BDC5-B0C4-B520-C872-BEAE56668CC7}"/>
              </a:ext>
            </a:extLst>
          </p:cNvPr>
          <p:cNvSpPr/>
          <p:nvPr/>
        </p:nvSpPr>
        <p:spPr>
          <a:xfrm rot="214471">
            <a:off x="7253131" y="2255276"/>
            <a:ext cx="4251292" cy="1754326"/>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Create Launch</a:t>
            </a:r>
            <a:b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b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Template!</a:t>
            </a:r>
          </a:p>
        </p:txBody>
      </p:sp>
    </p:spTree>
    <p:extLst>
      <p:ext uri="{BB962C8B-B14F-4D97-AF65-F5344CB8AC3E}">
        <p14:creationId xmlns:p14="http://schemas.microsoft.com/office/powerpoint/2010/main" val="2160271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9CDC5-902E-61B5-EA53-1DFCA03EE883}"/>
              </a:ext>
            </a:extLst>
          </p:cNvPr>
          <p:cNvSpPr>
            <a:spLocks noGrp="1"/>
          </p:cNvSpPr>
          <p:nvPr>
            <p:ph type="title"/>
          </p:nvPr>
        </p:nvSpPr>
        <p:spPr/>
        <p:txBody>
          <a:bodyPr/>
          <a:lstStyle/>
          <a:p>
            <a:r>
              <a:rPr lang="en-US" dirty="0"/>
              <a:t>Launch Template Updates</a:t>
            </a:r>
          </a:p>
        </p:txBody>
      </p:sp>
      <p:sp>
        <p:nvSpPr>
          <p:cNvPr id="3" name="Content Placeholder 2">
            <a:extLst>
              <a:ext uri="{FF2B5EF4-FFF2-40B4-BE49-F238E27FC236}">
                <a16:creationId xmlns:a16="http://schemas.microsoft.com/office/drawing/2014/main" id="{DDD6E2B4-06D5-F308-70AC-878FFD9F38F8}"/>
              </a:ext>
            </a:extLst>
          </p:cNvPr>
          <p:cNvSpPr>
            <a:spLocks noGrp="1"/>
          </p:cNvSpPr>
          <p:nvPr>
            <p:ph idx="1"/>
          </p:nvPr>
        </p:nvSpPr>
        <p:spPr>
          <a:xfrm>
            <a:off x="1097280" y="1845734"/>
            <a:ext cx="10058400" cy="4532764"/>
          </a:xfrm>
        </p:spPr>
        <p:txBody>
          <a:bodyPr>
            <a:normAutofit fontScale="85000" lnSpcReduction="20000"/>
          </a:bodyPr>
          <a:lstStyle/>
          <a:p>
            <a:r>
              <a:rPr lang="en-US" dirty="0"/>
              <a:t>Advanced Details</a:t>
            </a:r>
          </a:p>
          <a:p>
            <a:pPr lvl="1"/>
            <a:r>
              <a:rPr lang="en-US" dirty="0"/>
              <a:t>User Data</a:t>
            </a:r>
          </a:p>
          <a:p>
            <a:pPr marL="749808" lvl="4" indent="0">
              <a:lnSpc>
                <a:spcPct val="100000"/>
              </a:lnSpc>
              <a:buNone/>
            </a:pPr>
            <a:r>
              <a:rPr lang="en-US" sz="1300" dirty="0">
                <a:latin typeface="Courier New" panose="02070309020205020404" pitchFamily="49" charset="0"/>
                <a:cs typeface="Courier New" panose="02070309020205020404" pitchFamily="49" charset="0"/>
              </a:rPr>
              <a:t>#!/bin/bash</a:t>
            </a:r>
          </a:p>
          <a:p>
            <a:pPr marL="749808" lvl="4" indent="0">
              <a:lnSpc>
                <a:spcPct val="100000"/>
              </a:lnSpc>
              <a:buNone/>
            </a:pPr>
            <a:r>
              <a:rPr lang="en-US" sz="1300" dirty="0">
                <a:latin typeface="Courier New" panose="02070309020205020404" pitchFamily="49" charset="0"/>
                <a:cs typeface="Courier New" panose="02070309020205020404" pitchFamily="49" charset="0"/>
              </a:rPr>
              <a:t>#Update system packages</a:t>
            </a:r>
          </a:p>
          <a:p>
            <a:pPr marL="749808" lvl="4" indent="0">
              <a:lnSpc>
                <a:spcPct val="100000"/>
              </a:lnSpc>
              <a:buNone/>
            </a:pPr>
            <a:r>
              <a:rPr lang="en-US" sz="1300" dirty="0" err="1">
                <a:latin typeface="Courier New" panose="02070309020205020404" pitchFamily="49" charset="0"/>
                <a:cs typeface="Courier New" panose="02070309020205020404" pitchFamily="49" charset="0"/>
              </a:rPr>
              <a:t>dnf</a:t>
            </a:r>
            <a:r>
              <a:rPr lang="en-US" sz="1300" dirty="0">
                <a:latin typeface="Courier New" panose="02070309020205020404" pitchFamily="49" charset="0"/>
                <a:cs typeface="Courier New" panose="02070309020205020404" pitchFamily="49" charset="0"/>
              </a:rPr>
              <a:t> upgrade --</a:t>
            </a:r>
            <a:r>
              <a:rPr lang="en-US" sz="1300" dirty="0" err="1">
                <a:latin typeface="Courier New" panose="02070309020205020404" pitchFamily="49" charset="0"/>
                <a:cs typeface="Courier New" panose="02070309020205020404" pitchFamily="49" charset="0"/>
              </a:rPr>
              <a:t>releasever</a:t>
            </a:r>
            <a:r>
              <a:rPr lang="en-US" sz="1300" dirty="0">
                <a:latin typeface="Courier New" panose="02070309020205020404" pitchFamily="49" charset="0"/>
                <a:cs typeface="Courier New" panose="02070309020205020404" pitchFamily="49" charset="0"/>
              </a:rPr>
              <a:t>=latest -y</a:t>
            </a:r>
          </a:p>
          <a:p>
            <a:pPr marL="749808" lvl="4" indent="0">
              <a:lnSpc>
                <a:spcPct val="100000"/>
              </a:lnSpc>
              <a:buNone/>
            </a:pPr>
            <a:r>
              <a:rPr lang="en-US" sz="1300" dirty="0" err="1">
                <a:latin typeface="Courier New" panose="02070309020205020404" pitchFamily="49" charset="0"/>
                <a:cs typeface="Courier New" panose="02070309020205020404" pitchFamily="49" charset="0"/>
              </a:rPr>
              <a:t>dnf</a:t>
            </a:r>
            <a:r>
              <a:rPr lang="en-US" sz="1300" dirty="0">
                <a:latin typeface="Courier New" panose="02070309020205020404" pitchFamily="49" charset="0"/>
                <a:cs typeface="Courier New" panose="02070309020205020404" pitchFamily="49" charset="0"/>
              </a:rPr>
              <a:t> update -y</a:t>
            </a:r>
          </a:p>
          <a:p>
            <a:pPr marL="749808" lvl="4" indent="0">
              <a:lnSpc>
                <a:spcPct val="100000"/>
              </a:lnSpc>
              <a:buNone/>
            </a:pPr>
            <a:r>
              <a:rPr lang="en-US" sz="1300" dirty="0">
                <a:latin typeface="Courier New" panose="02070309020205020404" pitchFamily="49" charset="0"/>
                <a:cs typeface="Courier New" panose="02070309020205020404" pitchFamily="49" charset="0"/>
              </a:rPr>
              <a:t>#Install Git &amp; pip</a:t>
            </a:r>
          </a:p>
          <a:p>
            <a:pPr marL="749808" lvl="4" indent="0">
              <a:lnSpc>
                <a:spcPct val="100000"/>
              </a:lnSpc>
              <a:buNone/>
            </a:pPr>
            <a:r>
              <a:rPr lang="en-US" sz="1300" dirty="0" err="1">
                <a:latin typeface="Courier New" panose="02070309020205020404" pitchFamily="49" charset="0"/>
                <a:cs typeface="Courier New" panose="02070309020205020404" pitchFamily="49" charset="0"/>
              </a:rPr>
              <a:t>dnf</a:t>
            </a:r>
            <a:r>
              <a:rPr lang="en-US" sz="1300" dirty="0">
                <a:latin typeface="Courier New" panose="02070309020205020404" pitchFamily="49" charset="0"/>
                <a:cs typeface="Courier New" panose="02070309020205020404" pitchFamily="49" charset="0"/>
              </a:rPr>
              <a:t> install git pip -y</a:t>
            </a:r>
          </a:p>
          <a:p>
            <a:pPr marL="749808" lvl="4" indent="0">
              <a:lnSpc>
                <a:spcPct val="100000"/>
              </a:lnSpc>
              <a:buNone/>
            </a:pPr>
            <a:r>
              <a:rPr lang="en-US" sz="1300" dirty="0">
                <a:latin typeface="Courier New" panose="02070309020205020404" pitchFamily="49" charset="0"/>
                <a:cs typeface="Courier New" panose="02070309020205020404" pitchFamily="49" charset="0"/>
              </a:rPr>
              <a:t>#Clone a repository</a:t>
            </a:r>
          </a:p>
          <a:p>
            <a:pPr marL="749808" lvl="4" indent="0">
              <a:lnSpc>
                <a:spcPct val="100000"/>
              </a:lnSpc>
              <a:buNone/>
            </a:pPr>
            <a:r>
              <a:rPr lang="en-US" sz="1300" dirty="0">
                <a:latin typeface="Courier New" panose="02070309020205020404" pitchFamily="49" charset="0"/>
                <a:cs typeface="Courier New" panose="02070309020205020404" pitchFamily="49" charset="0"/>
              </a:rPr>
              <a:t>git clone https://</a:t>
            </a:r>
            <a:r>
              <a:rPr lang="en-US" sz="1300" dirty="0" err="1">
                <a:latin typeface="Courier New" panose="02070309020205020404" pitchFamily="49" charset="0"/>
                <a:cs typeface="Courier New" panose="02070309020205020404" pitchFamily="49" charset="0"/>
              </a:rPr>
              <a:t>github.com</a:t>
            </a:r>
            <a:r>
              <a:rPr lang="en-US" sz="1300" dirty="0">
                <a:latin typeface="Courier New" panose="02070309020205020404" pitchFamily="49" charset="0"/>
                <a:cs typeface="Courier New" panose="02070309020205020404" pitchFamily="49" charset="0"/>
              </a:rPr>
              <a:t>/</a:t>
            </a:r>
            <a:r>
              <a:rPr lang="en-US" sz="1300" dirty="0" err="1">
                <a:latin typeface="Courier New" panose="02070309020205020404" pitchFamily="49" charset="0"/>
                <a:cs typeface="Courier New" panose="02070309020205020404" pitchFamily="49" charset="0"/>
              </a:rPr>
              <a:t>cloudacademy</a:t>
            </a:r>
            <a:r>
              <a:rPr lang="en-US" sz="1300" dirty="0">
                <a:latin typeface="Courier New" panose="02070309020205020404" pitchFamily="49" charset="0"/>
                <a:cs typeface="Courier New" panose="02070309020205020404" pitchFamily="49" charset="0"/>
              </a:rPr>
              <a:t>/lab-</a:t>
            </a:r>
            <a:r>
              <a:rPr lang="en-US" sz="1300" dirty="0" err="1">
                <a:latin typeface="Courier New" panose="02070309020205020404" pitchFamily="49" charset="0"/>
                <a:cs typeface="Courier New" panose="02070309020205020404" pitchFamily="49" charset="0"/>
              </a:rPr>
              <a:t>utils.git</a:t>
            </a:r>
            <a:endParaRPr lang="en-US" sz="1300" dirty="0">
              <a:latin typeface="Courier New" panose="02070309020205020404" pitchFamily="49" charset="0"/>
              <a:cs typeface="Courier New" panose="02070309020205020404" pitchFamily="49" charset="0"/>
            </a:endParaRPr>
          </a:p>
          <a:p>
            <a:pPr marL="749808" lvl="4" indent="0">
              <a:lnSpc>
                <a:spcPct val="100000"/>
              </a:lnSpc>
              <a:buNone/>
            </a:pPr>
            <a:r>
              <a:rPr lang="en-US" sz="1300" dirty="0">
                <a:latin typeface="Courier New" panose="02070309020205020404" pitchFamily="49" charset="0"/>
                <a:cs typeface="Courier New" panose="02070309020205020404" pitchFamily="49" charset="0"/>
              </a:rPr>
              <a:t>#Enter in the </a:t>
            </a:r>
            <a:r>
              <a:rPr lang="en-US" sz="1300" dirty="0" err="1">
                <a:latin typeface="Courier New" panose="02070309020205020404" pitchFamily="49" charset="0"/>
                <a:cs typeface="Courier New" panose="02070309020205020404" pitchFamily="49" charset="0"/>
              </a:rPr>
              <a:t>high_cpu</a:t>
            </a:r>
            <a:r>
              <a:rPr lang="en-US" sz="1300" dirty="0">
                <a:latin typeface="Courier New" panose="02070309020205020404" pitchFamily="49" charset="0"/>
                <a:cs typeface="Courier New" panose="02070309020205020404" pitchFamily="49" charset="0"/>
              </a:rPr>
              <a:t> folder - This is where the app lives</a:t>
            </a:r>
          </a:p>
          <a:p>
            <a:pPr marL="749808" lvl="4" indent="0">
              <a:lnSpc>
                <a:spcPct val="100000"/>
              </a:lnSpc>
              <a:buNone/>
            </a:pPr>
            <a:r>
              <a:rPr lang="en-US" sz="1300" dirty="0">
                <a:latin typeface="Courier New" panose="02070309020205020404" pitchFamily="49" charset="0"/>
                <a:cs typeface="Courier New" panose="02070309020205020404" pitchFamily="49" charset="0"/>
              </a:rPr>
              <a:t>cd lab-utils/apps/</a:t>
            </a:r>
            <a:r>
              <a:rPr lang="en-US" sz="1300" dirty="0" err="1">
                <a:latin typeface="Courier New" panose="02070309020205020404" pitchFamily="49" charset="0"/>
                <a:cs typeface="Courier New" panose="02070309020205020404" pitchFamily="49" charset="0"/>
              </a:rPr>
              <a:t>high_cpu</a:t>
            </a:r>
            <a:endParaRPr lang="en-US" sz="1300" dirty="0">
              <a:latin typeface="Courier New" panose="02070309020205020404" pitchFamily="49" charset="0"/>
              <a:cs typeface="Courier New" panose="02070309020205020404" pitchFamily="49" charset="0"/>
            </a:endParaRPr>
          </a:p>
          <a:p>
            <a:pPr marL="749808" lvl="4" indent="0">
              <a:lnSpc>
                <a:spcPct val="100000"/>
              </a:lnSpc>
              <a:buNone/>
            </a:pPr>
            <a:r>
              <a:rPr lang="en-US" sz="1300" dirty="0">
                <a:latin typeface="Courier New" panose="02070309020205020404" pitchFamily="49" charset="0"/>
                <a:cs typeface="Courier New" panose="02070309020205020404" pitchFamily="49" charset="0"/>
              </a:rPr>
              <a:t># Install requirements from </a:t>
            </a:r>
            <a:r>
              <a:rPr lang="en-US" sz="1300" dirty="0" err="1">
                <a:latin typeface="Courier New" panose="02070309020205020404" pitchFamily="49" charset="0"/>
                <a:cs typeface="Courier New" panose="02070309020205020404" pitchFamily="49" charset="0"/>
              </a:rPr>
              <a:t>requirements.txt</a:t>
            </a:r>
            <a:endParaRPr lang="en-US" sz="1300" dirty="0">
              <a:latin typeface="Courier New" panose="02070309020205020404" pitchFamily="49" charset="0"/>
              <a:cs typeface="Courier New" panose="02070309020205020404" pitchFamily="49" charset="0"/>
            </a:endParaRPr>
          </a:p>
          <a:p>
            <a:pPr marL="749808" lvl="4" indent="0">
              <a:lnSpc>
                <a:spcPct val="100000"/>
              </a:lnSpc>
              <a:buNone/>
            </a:pPr>
            <a:r>
              <a:rPr lang="en-US" sz="1300" dirty="0">
                <a:latin typeface="Courier New" panose="02070309020205020404" pitchFamily="49" charset="0"/>
                <a:cs typeface="Courier New" panose="02070309020205020404" pitchFamily="49" charset="0"/>
              </a:rPr>
              <a:t>pip install -r </a:t>
            </a:r>
            <a:r>
              <a:rPr lang="en-US" sz="1300" dirty="0" err="1">
                <a:latin typeface="Courier New" panose="02070309020205020404" pitchFamily="49" charset="0"/>
                <a:cs typeface="Courier New" panose="02070309020205020404" pitchFamily="49" charset="0"/>
              </a:rPr>
              <a:t>requirements.txt</a:t>
            </a:r>
            <a:endParaRPr lang="en-US" sz="1300" dirty="0">
              <a:latin typeface="Courier New" panose="02070309020205020404" pitchFamily="49" charset="0"/>
              <a:cs typeface="Courier New" panose="02070309020205020404" pitchFamily="49" charset="0"/>
            </a:endParaRPr>
          </a:p>
          <a:p>
            <a:pPr marL="749808" lvl="4" indent="0">
              <a:lnSpc>
                <a:spcPct val="100000"/>
              </a:lnSpc>
              <a:buNone/>
            </a:pPr>
            <a:r>
              <a:rPr lang="en-US" sz="1300" dirty="0">
                <a:latin typeface="Courier New" panose="02070309020205020404" pitchFamily="49" charset="0"/>
                <a:cs typeface="Courier New" panose="02070309020205020404" pitchFamily="49" charset="0"/>
              </a:rPr>
              <a:t># Launch application on reboot</a:t>
            </a:r>
          </a:p>
          <a:p>
            <a:pPr marL="749808" lvl="4" indent="0">
              <a:lnSpc>
                <a:spcPct val="100000"/>
              </a:lnSpc>
              <a:buNone/>
            </a:pPr>
            <a:r>
              <a:rPr lang="en-US" sz="1300" dirty="0">
                <a:latin typeface="Courier New" panose="02070309020205020404" pitchFamily="49" charset="0"/>
                <a:cs typeface="Courier New" panose="02070309020205020404" pitchFamily="49" charset="0"/>
              </a:rPr>
              <a:t>echo "#!/bin/bash" &gt; /</a:t>
            </a:r>
            <a:r>
              <a:rPr lang="en-US" sz="1300" dirty="0" err="1">
                <a:latin typeface="Courier New" panose="02070309020205020404" pitchFamily="49" charset="0"/>
                <a:cs typeface="Courier New" panose="02070309020205020404" pitchFamily="49" charset="0"/>
              </a:rPr>
              <a:t>etc</a:t>
            </a:r>
            <a:r>
              <a:rPr lang="en-US" sz="1300" dirty="0">
                <a:latin typeface="Courier New" panose="02070309020205020404" pitchFamily="49" charset="0"/>
                <a:cs typeface="Courier New" panose="02070309020205020404" pitchFamily="49" charset="0"/>
              </a:rPr>
              <a:t>/</a:t>
            </a:r>
            <a:r>
              <a:rPr lang="en-US" sz="1300" dirty="0" err="1">
                <a:latin typeface="Courier New" panose="02070309020205020404" pitchFamily="49" charset="0"/>
                <a:cs typeface="Courier New" panose="02070309020205020404" pitchFamily="49" charset="0"/>
              </a:rPr>
              <a:t>rc.d</a:t>
            </a:r>
            <a:r>
              <a:rPr lang="en-US" sz="1300" dirty="0">
                <a:latin typeface="Courier New" panose="02070309020205020404" pitchFamily="49" charset="0"/>
                <a:cs typeface="Courier New" panose="02070309020205020404" pitchFamily="49" charset="0"/>
              </a:rPr>
              <a:t>/</a:t>
            </a:r>
            <a:r>
              <a:rPr lang="en-US" sz="1300" dirty="0" err="1">
                <a:latin typeface="Courier New" panose="02070309020205020404" pitchFamily="49" charset="0"/>
                <a:cs typeface="Courier New" panose="02070309020205020404" pitchFamily="49" charset="0"/>
              </a:rPr>
              <a:t>rc.local</a:t>
            </a:r>
            <a:endParaRPr lang="en-US" sz="1300" dirty="0">
              <a:latin typeface="Courier New" panose="02070309020205020404" pitchFamily="49" charset="0"/>
              <a:cs typeface="Courier New" panose="02070309020205020404" pitchFamily="49" charset="0"/>
            </a:endParaRPr>
          </a:p>
          <a:p>
            <a:pPr marL="749808" lvl="4" indent="0">
              <a:lnSpc>
                <a:spcPct val="100000"/>
              </a:lnSpc>
              <a:buNone/>
            </a:pPr>
            <a:r>
              <a:rPr lang="en-US" sz="1300" dirty="0">
                <a:latin typeface="Courier New" panose="02070309020205020404" pitchFamily="49" charset="0"/>
                <a:cs typeface="Courier New" panose="02070309020205020404" pitchFamily="49" charset="0"/>
              </a:rPr>
              <a:t>echo "cd /lab-utils/apps/</a:t>
            </a:r>
            <a:r>
              <a:rPr lang="en-US" sz="1300" dirty="0" err="1">
                <a:latin typeface="Courier New" panose="02070309020205020404" pitchFamily="49" charset="0"/>
                <a:cs typeface="Courier New" panose="02070309020205020404" pitchFamily="49" charset="0"/>
              </a:rPr>
              <a:t>high_cpu</a:t>
            </a:r>
            <a:r>
              <a:rPr lang="en-US" sz="1300" dirty="0">
                <a:latin typeface="Courier New" panose="02070309020205020404" pitchFamily="49" charset="0"/>
                <a:cs typeface="Courier New" panose="02070309020205020404" pitchFamily="49" charset="0"/>
              </a:rPr>
              <a:t> &amp;&amp; python3 </a:t>
            </a:r>
            <a:r>
              <a:rPr lang="en-US" sz="1300" dirty="0" err="1">
                <a:latin typeface="Courier New" panose="02070309020205020404" pitchFamily="49" charset="0"/>
                <a:cs typeface="Courier New" panose="02070309020205020404" pitchFamily="49" charset="0"/>
              </a:rPr>
              <a:t>cyclone.py</a:t>
            </a:r>
            <a:r>
              <a:rPr lang="en-US" sz="1300" dirty="0">
                <a:latin typeface="Courier New" panose="02070309020205020404" pitchFamily="49" charset="0"/>
                <a:cs typeface="Courier New" panose="02070309020205020404" pitchFamily="49" charset="0"/>
              </a:rPr>
              <a:t>" &gt;&gt; /</a:t>
            </a:r>
            <a:r>
              <a:rPr lang="en-US" sz="1300" dirty="0" err="1">
                <a:latin typeface="Courier New" panose="02070309020205020404" pitchFamily="49" charset="0"/>
                <a:cs typeface="Courier New" panose="02070309020205020404" pitchFamily="49" charset="0"/>
              </a:rPr>
              <a:t>etc</a:t>
            </a:r>
            <a:r>
              <a:rPr lang="en-US" sz="1300" dirty="0">
                <a:latin typeface="Courier New" panose="02070309020205020404" pitchFamily="49" charset="0"/>
                <a:cs typeface="Courier New" panose="02070309020205020404" pitchFamily="49" charset="0"/>
              </a:rPr>
              <a:t>/</a:t>
            </a:r>
            <a:r>
              <a:rPr lang="en-US" sz="1300" dirty="0" err="1">
                <a:latin typeface="Courier New" panose="02070309020205020404" pitchFamily="49" charset="0"/>
                <a:cs typeface="Courier New" panose="02070309020205020404" pitchFamily="49" charset="0"/>
              </a:rPr>
              <a:t>rc.d</a:t>
            </a:r>
            <a:r>
              <a:rPr lang="en-US" sz="1300" dirty="0">
                <a:latin typeface="Courier New" panose="02070309020205020404" pitchFamily="49" charset="0"/>
                <a:cs typeface="Courier New" panose="02070309020205020404" pitchFamily="49" charset="0"/>
              </a:rPr>
              <a:t>/</a:t>
            </a:r>
            <a:r>
              <a:rPr lang="en-US" sz="1300" dirty="0" err="1">
                <a:latin typeface="Courier New" panose="02070309020205020404" pitchFamily="49" charset="0"/>
                <a:cs typeface="Courier New" panose="02070309020205020404" pitchFamily="49" charset="0"/>
              </a:rPr>
              <a:t>rc.local</a:t>
            </a:r>
            <a:endParaRPr lang="en-US" sz="1300" dirty="0">
              <a:latin typeface="Courier New" panose="02070309020205020404" pitchFamily="49" charset="0"/>
              <a:cs typeface="Courier New" panose="02070309020205020404" pitchFamily="49" charset="0"/>
            </a:endParaRPr>
          </a:p>
          <a:p>
            <a:pPr marL="749808" lvl="4" indent="0">
              <a:lnSpc>
                <a:spcPct val="100000"/>
              </a:lnSpc>
              <a:buNone/>
            </a:pPr>
            <a:r>
              <a:rPr lang="en-US" sz="1300" dirty="0" err="1">
                <a:latin typeface="Courier New" panose="02070309020205020404" pitchFamily="49" charset="0"/>
                <a:cs typeface="Courier New" panose="02070309020205020404" pitchFamily="49" charset="0"/>
              </a:rPr>
              <a:t>chmod</a:t>
            </a:r>
            <a:r>
              <a:rPr lang="en-US" sz="1300" dirty="0">
                <a:latin typeface="Courier New" panose="02070309020205020404" pitchFamily="49" charset="0"/>
                <a:cs typeface="Courier New" panose="02070309020205020404" pitchFamily="49" charset="0"/>
              </a:rPr>
              <a:t> 750 /</a:t>
            </a:r>
            <a:r>
              <a:rPr lang="en-US" sz="1300" dirty="0" err="1">
                <a:latin typeface="Courier New" panose="02070309020205020404" pitchFamily="49" charset="0"/>
                <a:cs typeface="Courier New" panose="02070309020205020404" pitchFamily="49" charset="0"/>
              </a:rPr>
              <a:t>etc</a:t>
            </a:r>
            <a:r>
              <a:rPr lang="en-US" sz="1300" dirty="0">
                <a:latin typeface="Courier New" panose="02070309020205020404" pitchFamily="49" charset="0"/>
                <a:cs typeface="Courier New" panose="02070309020205020404" pitchFamily="49" charset="0"/>
              </a:rPr>
              <a:t>/</a:t>
            </a:r>
            <a:r>
              <a:rPr lang="en-US" sz="1300" dirty="0" err="1">
                <a:latin typeface="Courier New" panose="02070309020205020404" pitchFamily="49" charset="0"/>
                <a:cs typeface="Courier New" panose="02070309020205020404" pitchFamily="49" charset="0"/>
              </a:rPr>
              <a:t>rc.d</a:t>
            </a:r>
            <a:r>
              <a:rPr lang="en-US" sz="1300" dirty="0">
                <a:latin typeface="Courier New" panose="02070309020205020404" pitchFamily="49" charset="0"/>
                <a:cs typeface="Courier New" panose="02070309020205020404" pitchFamily="49" charset="0"/>
              </a:rPr>
              <a:t>/</a:t>
            </a:r>
            <a:r>
              <a:rPr lang="en-US" sz="1300" dirty="0" err="1">
                <a:latin typeface="Courier New" panose="02070309020205020404" pitchFamily="49" charset="0"/>
                <a:cs typeface="Courier New" panose="02070309020205020404" pitchFamily="49" charset="0"/>
              </a:rPr>
              <a:t>rc.local</a:t>
            </a:r>
            <a:endParaRPr lang="en-US" sz="1300" dirty="0">
              <a:latin typeface="Courier New" panose="02070309020205020404" pitchFamily="49" charset="0"/>
              <a:cs typeface="Courier New" panose="02070309020205020404" pitchFamily="49" charset="0"/>
            </a:endParaRPr>
          </a:p>
          <a:p>
            <a:pPr marL="749808" lvl="4" indent="0">
              <a:lnSpc>
                <a:spcPct val="100000"/>
              </a:lnSpc>
              <a:buNone/>
            </a:pPr>
            <a:r>
              <a:rPr lang="en-US" sz="1300" dirty="0" err="1">
                <a:latin typeface="Courier New" panose="02070309020205020404" pitchFamily="49" charset="0"/>
                <a:cs typeface="Courier New" panose="02070309020205020404" pitchFamily="49" charset="0"/>
              </a:rPr>
              <a:t>systemctl</a:t>
            </a:r>
            <a:r>
              <a:rPr lang="en-US" sz="1300" dirty="0">
                <a:latin typeface="Courier New" panose="02070309020205020404" pitchFamily="49" charset="0"/>
                <a:cs typeface="Courier New" panose="02070309020205020404" pitchFamily="49" charset="0"/>
              </a:rPr>
              <a:t> enable </a:t>
            </a:r>
            <a:r>
              <a:rPr lang="en-US" sz="1300" dirty="0" err="1">
                <a:latin typeface="Courier New" panose="02070309020205020404" pitchFamily="49" charset="0"/>
                <a:cs typeface="Courier New" panose="02070309020205020404" pitchFamily="49" charset="0"/>
              </a:rPr>
              <a:t>rc</a:t>
            </a:r>
            <a:r>
              <a:rPr lang="en-US" sz="1300" dirty="0">
                <a:latin typeface="Courier New" panose="02070309020205020404" pitchFamily="49" charset="0"/>
                <a:cs typeface="Courier New" panose="02070309020205020404" pitchFamily="49" charset="0"/>
              </a:rPr>
              <a:t>-local</a:t>
            </a:r>
          </a:p>
          <a:p>
            <a:pPr marL="749808" lvl="4" indent="0">
              <a:lnSpc>
                <a:spcPct val="100000"/>
              </a:lnSpc>
              <a:buNone/>
            </a:pPr>
            <a:r>
              <a:rPr lang="en-US" sz="1300" dirty="0">
                <a:latin typeface="Courier New" panose="02070309020205020404" pitchFamily="49" charset="0"/>
                <a:cs typeface="Courier New" panose="02070309020205020404" pitchFamily="49" charset="0"/>
              </a:rPr>
              <a:t># Reboot</a:t>
            </a:r>
          </a:p>
          <a:p>
            <a:pPr marL="749808" lvl="4" indent="0">
              <a:lnSpc>
                <a:spcPct val="100000"/>
              </a:lnSpc>
              <a:buNone/>
            </a:pPr>
            <a:r>
              <a:rPr lang="en-US" sz="1300" dirty="0">
                <a:latin typeface="Courier New" panose="02070309020205020404" pitchFamily="49" charset="0"/>
                <a:cs typeface="Courier New" panose="02070309020205020404" pitchFamily="49" charset="0"/>
              </a:rPr>
              <a:t>reboot</a:t>
            </a:r>
          </a:p>
        </p:txBody>
      </p:sp>
      <p:pic>
        <p:nvPicPr>
          <p:cNvPr id="4" name="Picture 3">
            <a:extLst>
              <a:ext uri="{FF2B5EF4-FFF2-40B4-BE49-F238E27FC236}">
                <a16:creationId xmlns:a16="http://schemas.microsoft.com/office/drawing/2014/main" id="{A50192E0-245C-E64D-8559-7F3B3A317846}"/>
              </a:ext>
            </a:extLst>
          </p:cNvPr>
          <p:cNvPicPr>
            <a:picLocks noChangeAspect="1"/>
          </p:cNvPicPr>
          <p:nvPr/>
        </p:nvPicPr>
        <p:blipFill>
          <a:blip r:embed="rId2"/>
          <a:stretch>
            <a:fillRect/>
          </a:stretch>
        </p:blipFill>
        <p:spPr>
          <a:xfrm>
            <a:off x="9378778" y="4527517"/>
            <a:ext cx="2593889" cy="1578452"/>
          </a:xfrm>
          <a:prstGeom prst="rect">
            <a:avLst/>
          </a:prstGeom>
          <a:ln>
            <a:solidFill>
              <a:schemeClr val="accent1"/>
            </a:solidFill>
          </a:ln>
        </p:spPr>
      </p:pic>
      <p:sp>
        <p:nvSpPr>
          <p:cNvPr id="5" name="Rectangle 4">
            <a:extLst>
              <a:ext uri="{FF2B5EF4-FFF2-40B4-BE49-F238E27FC236}">
                <a16:creationId xmlns:a16="http://schemas.microsoft.com/office/drawing/2014/main" id="{4CD3E7FF-4413-3449-C35F-2F1FA00CF771}"/>
              </a:ext>
            </a:extLst>
          </p:cNvPr>
          <p:cNvSpPr/>
          <p:nvPr/>
        </p:nvSpPr>
        <p:spPr>
          <a:xfrm rot="199688">
            <a:off x="5601810" y="2022101"/>
            <a:ext cx="6117957" cy="1446550"/>
          </a:xfrm>
          <a:prstGeom prst="rect">
            <a:avLst/>
          </a:prstGeom>
          <a:noFill/>
        </p:spPr>
        <p:txBody>
          <a:bodyPr wrap="none" lIns="91440" tIns="45720" rIns="91440" bIns="45720">
            <a:spAutoFit/>
          </a:bodyPr>
          <a:lstStyle/>
          <a:p>
            <a:pPr algn="ctr"/>
            <a:r>
              <a:rPr lang="en-US" sz="4400" b="1" dirty="0">
                <a:ln w="9525">
                  <a:solidFill>
                    <a:schemeClr val="bg1"/>
                  </a:solidFill>
                  <a:prstDash val="solid"/>
                </a:ln>
                <a:effectLst>
                  <a:outerShdw blurRad="12700" dist="38100" dir="2700000" algn="tl" rotWithShape="0">
                    <a:schemeClr val="bg1">
                      <a:lumMod val="50000"/>
                    </a:schemeClr>
                  </a:outerShdw>
                </a:effectLst>
              </a:rPr>
              <a:t>Make sure to u</a:t>
            </a:r>
            <a:r>
              <a:rPr 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pdate the </a:t>
            </a:r>
            <a:br>
              <a:rPr 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br>
            <a:r>
              <a:rPr 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default template version!</a:t>
            </a:r>
          </a:p>
        </p:txBody>
      </p:sp>
    </p:spTree>
    <p:extLst>
      <p:ext uri="{BB962C8B-B14F-4D97-AF65-F5344CB8AC3E}">
        <p14:creationId xmlns:p14="http://schemas.microsoft.com/office/powerpoint/2010/main" val="2542245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9CDC5-902E-61B5-EA53-1DFCA03EE883}"/>
              </a:ext>
            </a:extLst>
          </p:cNvPr>
          <p:cNvSpPr>
            <a:spLocks noGrp="1"/>
          </p:cNvSpPr>
          <p:nvPr>
            <p:ph type="title"/>
          </p:nvPr>
        </p:nvSpPr>
        <p:spPr/>
        <p:txBody>
          <a:bodyPr/>
          <a:lstStyle/>
          <a:p>
            <a:r>
              <a:rPr lang="en-US" dirty="0"/>
              <a:t>Auto Scaling Groups</a:t>
            </a:r>
          </a:p>
        </p:txBody>
      </p:sp>
      <p:sp>
        <p:nvSpPr>
          <p:cNvPr id="3" name="Content Placeholder 2">
            <a:extLst>
              <a:ext uri="{FF2B5EF4-FFF2-40B4-BE49-F238E27FC236}">
                <a16:creationId xmlns:a16="http://schemas.microsoft.com/office/drawing/2014/main" id="{DDD6E2B4-06D5-F308-70AC-878FFD9F38F8}"/>
              </a:ext>
            </a:extLst>
          </p:cNvPr>
          <p:cNvSpPr>
            <a:spLocks noGrp="1"/>
          </p:cNvSpPr>
          <p:nvPr>
            <p:ph idx="1"/>
          </p:nvPr>
        </p:nvSpPr>
        <p:spPr>
          <a:xfrm>
            <a:off x="1097280" y="1845734"/>
            <a:ext cx="10058400" cy="4532764"/>
          </a:xfrm>
        </p:spPr>
        <p:txBody>
          <a:bodyPr>
            <a:normAutofit/>
          </a:bodyPr>
          <a:lstStyle/>
          <a:p>
            <a:r>
              <a:rPr lang="en-US" b="0" i="0" dirty="0">
                <a:solidFill>
                  <a:srgbClr val="16191F"/>
                </a:solidFill>
                <a:effectLst/>
                <a:latin typeface="Amazon Ember"/>
              </a:rPr>
              <a:t>EC2 Auto Scaling helps you maintain application availability and allows you to scale capacity up or down automatically according to your conditions. You can use Auto Scaling to help ensure that you are running your desired number of Amazon EC2 instances during demand spikes to maintain performance and decrease capacity during lulls to reduce costs.</a:t>
            </a:r>
          </a:p>
          <a:p>
            <a:pPr lvl="1"/>
            <a:r>
              <a:rPr lang="en-US" dirty="0">
                <a:solidFill>
                  <a:srgbClr val="16191F"/>
                </a:solidFill>
                <a:latin typeface="Amazon Ember"/>
              </a:rPr>
              <a:t>Create an Auto Scaling Group!</a:t>
            </a:r>
            <a:endParaRPr lang="en-US" b="0" i="0" dirty="0">
              <a:solidFill>
                <a:srgbClr val="16191F"/>
              </a:solidFill>
              <a:effectLst/>
              <a:latin typeface="Amazon Ember"/>
            </a:endParaRPr>
          </a:p>
          <a:p>
            <a:endParaRPr lang="en-US" dirty="0"/>
          </a:p>
        </p:txBody>
      </p:sp>
      <p:pic>
        <p:nvPicPr>
          <p:cNvPr id="4" name="Picture 3">
            <a:extLst>
              <a:ext uri="{FF2B5EF4-FFF2-40B4-BE49-F238E27FC236}">
                <a16:creationId xmlns:a16="http://schemas.microsoft.com/office/drawing/2014/main" id="{A50192E0-245C-E64D-8559-7F3B3A317846}"/>
              </a:ext>
            </a:extLst>
          </p:cNvPr>
          <p:cNvPicPr>
            <a:picLocks noChangeAspect="1"/>
          </p:cNvPicPr>
          <p:nvPr/>
        </p:nvPicPr>
        <p:blipFill>
          <a:blip r:embed="rId2"/>
          <a:stretch>
            <a:fillRect/>
          </a:stretch>
        </p:blipFill>
        <p:spPr>
          <a:xfrm>
            <a:off x="9378778" y="4527517"/>
            <a:ext cx="2593889" cy="1578452"/>
          </a:xfrm>
          <a:prstGeom prst="rect">
            <a:avLst/>
          </a:prstGeom>
          <a:ln>
            <a:solidFill>
              <a:schemeClr val="accent1"/>
            </a:solidFill>
          </a:ln>
        </p:spPr>
      </p:pic>
      <p:pic>
        <p:nvPicPr>
          <p:cNvPr id="5" name="Picture 4">
            <a:extLst>
              <a:ext uri="{FF2B5EF4-FFF2-40B4-BE49-F238E27FC236}">
                <a16:creationId xmlns:a16="http://schemas.microsoft.com/office/drawing/2014/main" id="{4C689328-311C-2E80-5B96-DB897B2C79AC}"/>
              </a:ext>
            </a:extLst>
          </p:cNvPr>
          <p:cNvPicPr>
            <a:picLocks noChangeAspect="1"/>
          </p:cNvPicPr>
          <p:nvPr/>
        </p:nvPicPr>
        <p:blipFill>
          <a:blip r:embed="rId3"/>
          <a:stretch>
            <a:fillRect/>
          </a:stretch>
        </p:blipFill>
        <p:spPr>
          <a:xfrm>
            <a:off x="9242167" y="2833517"/>
            <a:ext cx="2730500" cy="1460500"/>
          </a:xfrm>
          <a:prstGeom prst="rect">
            <a:avLst/>
          </a:prstGeom>
        </p:spPr>
      </p:pic>
      <p:pic>
        <p:nvPicPr>
          <p:cNvPr id="6" name="Picture 5">
            <a:extLst>
              <a:ext uri="{FF2B5EF4-FFF2-40B4-BE49-F238E27FC236}">
                <a16:creationId xmlns:a16="http://schemas.microsoft.com/office/drawing/2014/main" id="{E5EB67F2-8E2F-B970-C30A-4CA5EE70B21F}"/>
              </a:ext>
            </a:extLst>
          </p:cNvPr>
          <p:cNvPicPr>
            <a:picLocks noChangeAspect="1"/>
          </p:cNvPicPr>
          <p:nvPr/>
        </p:nvPicPr>
        <p:blipFill>
          <a:blip r:embed="rId4"/>
          <a:stretch>
            <a:fillRect/>
          </a:stretch>
        </p:blipFill>
        <p:spPr>
          <a:xfrm>
            <a:off x="1036320" y="3563767"/>
            <a:ext cx="7772400" cy="2151289"/>
          </a:xfrm>
          <a:prstGeom prst="rect">
            <a:avLst/>
          </a:prstGeom>
        </p:spPr>
      </p:pic>
    </p:spTree>
    <p:extLst>
      <p:ext uri="{BB962C8B-B14F-4D97-AF65-F5344CB8AC3E}">
        <p14:creationId xmlns:p14="http://schemas.microsoft.com/office/powerpoint/2010/main" val="107540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9CDC5-902E-61B5-EA53-1DFCA03EE883}"/>
              </a:ext>
            </a:extLst>
          </p:cNvPr>
          <p:cNvSpPr>
            <a:spLocks noGrp="1"/>
          </p:cNvSpPr>
          <p:nvPr>
            <p:ph type="title"/>
          </p:nvPr>
        </p:nvSpPr>
        <p:spPr/>
        <p:txBody>
          <a:bodyPr/>
          <a:lstStyle/>
          <a:p>
            <a:r>
              <a:rPr lang="en-US" dirty="0"/>
              <a:t>Auto Scaling Groups</a:t>
            </a:r>
          </a:p>
        </p:txBody>
      </p:sp>
      <p:sp>
        <p:nvSpPr>
          <p:cNvPr id="3" name="Content Placeholder 2">
            <a:extLst>
              <a:ext uri="{FF2B5EF4-FFF2-40B4-BE49-F238E27FC236}">
                <a16:creationId xmlns:a16="http://schemas.microsoft.com/office/drawing/2014/main" id="{DDD6E2B4-06D5-F308-70AC-878FFD9F38F8}"/>
              </a:ext>
            </a:extLst>
          </p:cNvPr>
          <p:cNvSpPr>
            <a:spLocks noGrp="1"/>
          </p:cNvSpPr>
          <p:nvPr>
            <p:ph idx="1"/>
          </p:nvPr>
        </p:nvSpPr>
        <p:spPr>
          <a:xfrm>
            <a:off x="1097280" y="1845734"/>
            <a:ext cx="10058400" cy="4532764"/>
          </a:xfrm>
        </p:spPr>
        <p:txBody>
          <a:bodyPr>
            <a:normAutofit/>
          </a:bodyPr>
          <a:lstStyle/>
          <a:p>
            <a:r>
              <a:rPr lang="en-US" dirty="0"/>
              <a:t>Name: </a:t>
            </a:r>
            <a:r>
              <a:rPr lang="en-US" dirty="0" err="1"/>
              <a:t>MyASG</a:t>
            </a:r>
            <a:endParaRPr lang="en-US" dirty="0"/>
          </a:p>
          <a:p>
            <a:r>
              <a:rPr lang="en-US" dirty="0"/>
              <a:t>Launch Template: </a:t>
            </a:r>
            <a:r>
              <a:rPr lang="en-US" dirty="0" err="1"/>
              <a:t>MyLaunchTemplate</a:t>
            </a:r>
            <a:endParaRPr lang="en-US" dirty="0"/>
          </a:p>
          <a:p>
            <a:pPr lvl="1"/>
            <a:r>
              <a:rPr lang="en-US" dirty="0"/>
              <a:t>This is the launch template we just created!</a:t>
            </a:r>
          </a:p>
          <a:p>
            <a:pPr lvl="1"/>
            <a:r>
              <a:rPr lang="en-US" dirty="0"/>
              <a:t>Next!</a:t>
            </a:r>
          </a:p>
          <a:p>
            <a:r>
              <a:rPr lang="en-US" dirty="0"/>
              <a:t>Network: Default VPC</a:t>
            </a:r>
          </a:p>
          <a:p>
            <a:pPr lvl="1"/>
            <a:r>
              <a:rPr lang="en-US" dirty="0"/>
              <a:t>Select each available AZ/subnet</a:t>
            </a:r>
          </a:p>
          <a:p>
            <a:pPr lvl="1"/>
            <a:r>
              <a:rPr lang="en-US" dirty="0"/>
              <a:t>Next!</a:t>
            </a:r>
          </a:p>
          <a:p>
            <a:r>
              <a:rPr lang="en-US" dirty="0"/>
              <a:t>Load Balancing: Attach to a new Load Balancer</a:t>
            </a:r>
          </a:p>
          <a:p>
            <a:pPr lvl="1"/>
            <a:r>
              <a:rPr lang="en-US" dirty="0"/>
              <a:t>Application Load Balancer</a:t>
            </a:r>
          </a:p>
          <a:p>
            <a:pPr lvl="1"/>
            <a:r>
              <a:rPr lang="en-US" dirty="0"/>
              <a:t>Internet Facing</a:t>
            </a:r>
          </a:p>
          <a:p>
            <a:pPr lvl="1"/>
            <a:r>
              <a:rPr lang="en-US" dirty="0"/>
              <a:t>Listeners and Routing: Port 80, Create a new target group</a:t>
            </a:r>
          </a:p>
          <a:p>
            <a:pPr lvl="1"/>
            <a:r>
              <a:rPr lang="en-US" dirty="0"/>
              <a:t>Next!</a:t>
            </a:r>
          </a:p>
        </p:txBody>
      </p:sp>
      <p:pic>
        <p:nvPicPr>
          <p:cNvPr id="4" name="Picture 3">
            <a:extLst>
              <a:ext uri="{FF2B5EF4-FFF2-40B4-BE49-F238E27FC236}">
                <a16:creationId xmlns:a16="http://schemas.microsoft.com/office/drawing/2014/main" id="{A50192E0-245C-E64D-8559-7F3B3A317846}"/>
              </a:ext>
            </a:extLst>
          </p:cNvPr>
          <p:cNvPicPr>
            <a:picLocks noChangeAspect="1"/>
          </p:cNvPicPr>
          <p:nvPr/>
        </p:nvPicPr>
        <p:blipFill>
          <a:blip r:embed="rId2"/>
          <a:stretch>
            <a:fillRect/>
          </a:stretch>
        </p:blipFill>
        <p:spPr>
          <a:xfrm>
            <a:off x="9378778" y="4527517"/>
            <a:ext cx="2593889" cy="1578452"/>
          </a:xfrm>
          <a:prstGeom prst="rect">
            <a:avLst/>
          </a:prstGeom>
          <a:ln>
            <a:solidFill>
              <a:schemeClr val="accent1"/>
            </a:solidFill>
          </a:ln>
        </p:spPr>
      </p:pic>
    </p:spTree>
    <p:extLst>
      <p:ext uri="{BB962C8B-B14F-4D97-AF65-F5344CB8AC3E}">
        <p14:creationId xmlns:p14="http://schemas.microsoft.com/office/powerpoint/2010/main" val="2526213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9CDC5-902E-61B5-EA53-1DFCA03EE883}"/>
              </a:ext>
            </a:extLst>
          </p:cNvPr>
          <p:cNvSpPr>
            <a:spLocks noGrp="1"/>
          </p:cNvSpPr>
          <p:nvPr>
            <p:ph type="title"/>
          </p:nvPr>
        </p:nvSpPr>
        <p:spPr/>
        <p:txBody>
          <a:bodyPr/>
          <a:lstStyle/>
          <a:p>
            <a:r>
              <a:rPr lang="en-US" dirty="0"/>
              <a:t>Auto Scaling Groups</a:t>
            </a:r>
          </a:p>
        </p:txBody>
      </p:sp>
      <p:sp>
        <p:nvSpPr>
          <p:cNvPr id="3" name="Content Placeholder 2">
            <a:extLst>
              <a:ext uri="{FF2B5EF4-FFF2-40B4-BE49-F238E27FC236}">
                <a16:creationId xmlns:a16="http://schemas.microsoft.com/office/drawing/2014/main" id="{DDD6E2B4-06D5-F308-70AC-878FFD9F38F8}"/>
              </a:ext>
            </a:extLst>
          </p:cNvPr>
          <p:cNvSpPr>
            <a:spLocks noGrp="1"/>
          </p:cNvSpPr>
          <p:nvPr>
            <p:ph idx="1"/>
          </p:nvPr>
        </p:nvSpPr>
        <p:spPr>
          <a:xfrm>
            <a:off x="1097280" y="1845734"/>
            <a:ext cx="10058400" cy="4532764"/>
          </a:xfrm>
        </p:spPr>
        <p:txBody>
          <a:bodyPr>
            <a:normAutofit/>
          </a:bodyPr>
          <a:lstStyle/>
          <a:p>
            <a:r>
              <a:rPr lang="en-US" dirty="0"/>
              <a:t>Group Size</a:t>
            </a:r>
          </a:p>
          <a:p>
            <a:pPr lvl="1"/>
            <a:r>
              <a:rPr lang="en-US" dirty="0"/>
              <a:t>Desired Capacity: 1</a:t>
            </a:r>
          </a:p>
          <a:p>
            <a:pPr lvl="1"/>
            <a:r>
              <a:rPr lang="en-US" dirty="0"/>
              <a:t>Minimum Capacity</a:t>
            </a:r>
            <a:r>
              <a:rPr lang="en-US"/>
              <a:t>: 0</a:t>
            </a:r>
            <a:endParaRPr lang="en-US" dirty="0"/>
          </a:p>
          <a:p>
            <a:pPr lvl="1"/>
            <a:r>
              <a:rPr lang="en-US" dirty="0"/>
              <a:t>Maximum Capacity: 3</a:t>
            </a:r>
          </a:p>
          <a:p>
            <a:r>
              <a:rPr lang="en-US" dirty="0"/>
              <a:t>Scaling Policy: Target tracking scaling policy</a:t>
            </a:r>
          </a:p>
          <a:p>
            <a:pPr lvl="1"/>
            <a:r>
              <a:rPr lang="en-US" dirty="0"/>
              <a:t>Average CPU utilization</a:t>
            </a:r>
          </a:p>
          <a:p>
            <a:pPr lvl="1"/>
            <a:r>
              <a:rPr lang="en-US" dirty="0"/>
              <a:t>Target Value: 50</a:t>
            </a:r>
          </a:p>
          <a:p>
            <a:pPr lvl="1"/>
            <a:r>
              <a:rPr lang="en-US" dirty="0"/>
              <a:t>300 Second warm-up!</a:t>
            </a:r>
          </a:p>
          <a:p>
            <a:pPr lvl="1"/>
            <a:r>
              <a:rPr lang="en-US" dirty="0"/>
              <a:t>Next!</a:t>
            </a:r>
          </a:p>
          <a:p>
            <a:r>
              <a:rPr lang="en-US" dirty="0"/>
              <a:t>Optionally add notifications or tags</a:t>
            </a:r>
          </a:p>
          <a:p>
            <a:r>
              <a:rPr lang="en-US" dirty="0"/>
              <a:t>Review and Create!</a:t>
            </a:r>
          </a:p>
          <a:p>
            <a:r>
              <a:rPr lang="en-US" dirty="0"/>
              <a:t>A new instance will be created!!!</a:t>
            </a:r>
          </a:p>
        </p:txBody>
      </p:sp>
      <p:pic>
        <p:nvPicPr>
          <p:cNvPr id="4" name="Picture 3">
            <a:extLst>
              <a:ext uri="{FF2B5EF4-FFF2-40B4-BE49-F238E27FC236}">
                <a16:creationId xmlns:a16="http://schemas.microsoft.com/office/drawing/2014/main" id="{A50192E0-245C-E64D-8559-7F3B3A317846}"/>
              </a:ext>
            </a:extLst>
          </p:cNvPr>
          <p:cNvPicPr>
            <a:picLocks noChangeAspect="1"/>
          </p:cNvPicPr>
          <p:nvPr/>
        </p:nvPicPr>
        <p:blipFill>
          <a:blip r:embed="rId2"/>
          <a:stretch>
            <a:fillRect/>
          </a:stretch>
        </p:blipFill>
        <p:spPr>
          <a:xfrm>
            <a:off x="9378778" y="4527517"/>
            <a:ext cx="2593889" cy="1578452"/>
          </a:xfrm>
          <a:prstGeom prst="rect">
            <a:avLst/>
          </a:prstGeom>
          <a:ln>
            <a:solidFill>
              <a:schemeClr val="accent1"/>
            </a:solidFill>
          </a:ln>
        </p:spPr>
      </p:pic>
    </p:spTree>
    <p:extLst>
      <p:ext uri="{BB962C8B-B14F-4D97-AF65-F5344CB8AC3E}">
        <p14:creationId xmlns:p14="http://schemas.microsoft.com/office/powerpoint/2010/main" val="1880902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9CDC5-902E-61B5-EA53-1DFCA03EE883}"/>
              </a:ext>
            </a:extLst>
          </p:cNvPr>
          <p:cNvSpPr>
            <a:spLocks noGrp="1"/>
          </p:cNvSpPr>
          <p:nvPr>
            <p:ph type="title"/>
          </p:nvPr>
        </p:nvSpPr>
        <p:spPr/>
        <p:txBody>
          <a:bodyPr/>
          <a:lstStyle/>
          <a:p>
            <a:r>
              <a:rPr lang="en-US" dirty="0"/>
              <a:t>Auto Scaling Groups</a:t>
            </a:r>
          </a:p>
        </p:txBody>
      </p:sp>
      <p:sp>
        <p:nvSpPr>
          <p:cNvPr id="3" name="Content Placeholder 2">
            <a:extLst>
              <a:ext uri="{FF2B5EF4-FFF2-40B4-BE49-F238E27FC236}">
                <a16:creationId xmlns:a16="http://schemas.microsoft.com/office/drawing/2014/main" id="{DDD6E2B4-06D5-F308-70AC-878FFD9F38F8}"/>
              </a:ext>
            </a:extLst>
          </p:cNvPr>
          <p:cNvSpPr>
            <a:spLocks noGrp="1"/>
          </p:cNvSpPr>
          <p:nvPr>
            <p:ph idx="1"/>
          </p:nvPr>
        </p:nvSpPr>
        <p:spPr>
          <a:xfrm>
            <a:off x="1097280" y="1845734"/>
            <a:ext cx="10058400" cy="4532764"/>
          </a:xfrm>
        </p:spPr>
        <p:txBody>
          <a:bodyPr>
            <a:normAutofit/>
          </a:bodyPr>
          <a:lstStyle/>
          <a:p>
            <a:r>
              <a:rPr lang="en-US" dirty="0"/>
              <a:t>Find the IP address of your EC2 instance and browse to it in your web browser</a:t>
            </a:r>
          </a:p>
          <a:p>
            <a:pPr lvl="1"/>
            <a:r>
              <a:rPr lang="en-US" dirty="0"/>
              <a:t>You can also use the URL of the load balancer…</a:t>
            </a:r>
          </a:p>
          <a:p>
            <a:r>
              <a:rPr lang="en-US" dirty="0"/>
              <a:t>Click the “burn baby burn” link and watch what happens</a:t>
            </a:r>
          </a:p>
          <a:p>
            <a:pPr lvl="1"/>
            <a:r>
              <a:rPr lang="en-US" dirty="0"/>
              <a:t>A large CPU load is put on the instance</a:t>
            </a:r>
          </a:p>
          <a:p>
            <a:pPr lvl="1"/>
            <a:r>
              <a:rPr lang="en-US" dirty="0"/>
              <a:t>The ASG will see the increased CPU usage and launch a new instance</a:t>
            </a:r>
          </a:p>
          <a:p>
            <a:pPr lvl="1"/>
            <a:r>
              <a:rPr lang="en-US" dirty="0"/>
              <a:t>This might take a few minutes (5-10?), based on monitoring settings and such</a:t>
            </a:r>
          </a:p>
          <a:p>
            <a:r>
              <a:rPr lang="en-US" dirty="0"/>
              <a:t>Click the “relax” link</a:t>
            </a:r>
          </a:p>
          <a:p>
            <a:pPr lvl="1"/>
            <a:r>
              <a:rPr lang="en-US" dirty="0"/>
              <a:t>Eventually CPU usage will drop and the extra instances will be terminated</a:t>
            </a:r>
          </a:p>
          <a:p>
            <a:r>
              <a:rPr lang="en-US" dirty="0"/>
              <a:t>Make sure to delete anything created during this exercise!</a:t>
            </a:r>
          </a:p>
          <a:p>
            <a:pPr lvl="1"/>
            <a:r>
              <a:rPr lang="en-US" dirty="0"/>
              <a:t>You will be charged for resources left running!</a:t>
            </a:r>
          </a:p>
          <a:p>
            <a:pPr lvl="2"/>
            <a:r>
              <a:rPr lang="en-US" dirty="0"/>
              <a:t>EC2 instances, IP addresses, disk allocations…</a:t>
            </a:r>
          </a:p>
        </p:txBody>
      </p:sp>
      <p:pic>
        <p:nvPicPr>
          <p:cNvPr id="4" name="Picture 3">
            <a:extLst>
              <a:ext uri="{FF2B5EF4-FFF2-40B4-BE49-F238E27FC236}">
                <a16:creationId xmlns:a16="http://schemas.microsoft.com/office/drawing/2014/main" id="{A50192E0-245C-E64D-8559-7F3B3A317846}"/>
              </a:ext>
            </a:extLst>
          </p:cNvPr>
          <p:cNvPicPr>
            <a:picLocks noChangeAspect="1"/>
          </p:cNvPicPr>
          <p:nvPr/>
        </p:nvPicPr>
        <p:blipFill>
          <a:blip r:embed="rId2"/>
          <a:stretch>
            <a:fillRect/>
          </a:stretch>
        </p:blipFill>
        <p:spPr>
          <a:xfrm>
            <a:off x="9378778" y="4527517"/>
            <a:ext cx="2593889" cy="1578452"/>
          </a:xfrm>
          <a:prstGeom prst="rect">
            <a:avLst/>
          </a:prstGeom>
          <a:ln>
            <a:solidFill>
              <a:schemeClr val="accent1"/>
            </a:solidFill>
          </a:ln>
        </p:spPr>
      </p:pic>
    </p:spTree>
    <p:extLst>
      <p:ext uri="{BB962C8B-B14F-4D97-AF65-F5344CB8AC3E}">
        <p14:creationId xmlns:p14="http://schemas.microsoft.com/office/powerpoint/2010/main" val="2665581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C8D7C-157C-F541-A0C5-47970E469D0B}"/>
              </a:ext>
            </a:extLst>
          </p:cNvPr>
          <p:cNvSpPr>
            <a:spLocks noGrp="1"/>
          </p:cNvSpPr>
          <p:nvPr>
            <p:ph type="title"/>
          </p:nvPr>
        </p:nvSpPr>
        <p:spPr/>
        <p:txBody>
          <a:bodyPr/>
          <a:lstStyle/>
          <a:p>
            <a:r>
              <a:rPr lang="en-US" dirty="0"/>
              <a:t>Billing and cost management</a:t>
            </a:r>
          </a:p>
        </p:txBody>
      </p:sp>
      <p:sp>
        <p:nvSpPr>
          <p:cNvPr id="3" name="Content Placeholder 2">
            <a:extLst>
              <a:ext uri="{FF2B5EF4-FFF2-40B4-BE49-F238E27FC236}">
                <a16:creationId xmlns:a16="http://schemas.microsoft.com/office/drawing/2014/main" id="{994666C5-099D-F6F2-0661-C066A94FC2A1}"/>
              </a:ext>
            </a:extLst>
          </p:cNvPr>
          <p:cNvSpPr>
            <a:spLocks noGrp="1"/>
          </p:cNvSpPr>
          <p:nvPr>
            <p:ph idx="1"/>
          </p:nvPr>
        </p:nvSpPr>
        <p:spPr/>
        <p:txBody>
          <a:bodyPr/>
          <a:lstStyle/>
          <a:p>
            <a:r>
              <a:rPr lang="en-US" dirty="0"/>
              <a:t>Cost Summary</a:t>
            </a:r>
          </a:p>
          <a:p>
            <a:pPr lvl="1"/>
            <a:r>
              <a:rPr lang="en-US" dirty="0"/>
              <a:t>Month to date Cost</a:t>
            </a:r>
          </a:p>
          <a:p>
            <a:pPr lvl="1"/>
            <a:r>
              <a:rPr lang="en-US" dirty="0"/>
              <a:t>Forecasted costs</a:t>
            </a:r>
          </a:p>
          <a:p>
            <a:pPr lvl="1"/>
            <a:r>
              <a:rPr lang="en-US" dirty="0"/>
              <a:t>Last month’s costs</a:t>
            </a:r>
          </a:p>
          <a:p>
            <a:r>
              <a:rPr lang="en-US" dirty="0"/>
              <a:t>Cost monitor</a:t>
            </a:r>
          </a:p>
          <a:p>
            <a:pPr lvl="1"/>
            <a:r>
              <a:rPr lang="en-US" dirty="0"/>
              <a:t>Budgets</a:t>
            </a:r>
          </a:p>
          <a:p>
            <a:pPr lvl="1"/>
            <a:r>
              <a:rPr lang="en-US" dirty="0"/>
              <a:t>Anomalies</a:t>
            </a:r>
          </a:p>
          <a:p>
            <a:r>
              <a:rPr lang="en-US" dirty="0"/>
              <a:t>Alerts</a:t>
            </a:r>
          </a:p>
          <a:p>
            <a:pPr lvl="1"/>
            <a:r>
              <a:rPr lang="en-US" dirty="0"/>
              <a:t>Current costs</a:t>
            </a:r>
          </a:p>
          <a:p>
            <a:pPr lvl="1"/>
            <a:r>
              <a:rPr lang="en-US" dirty="0"/>
              <a:t>Projected costs</a:t>
            </a:r>
          </a:p>
        </p:txBody>
      </p:sp>
      <p:pic>
        <p:nvPicPr>
          <p:cNvPr id="5" name="Picture 4">
            <a:extLst>
              <a:ext uri="{FF2B5EF4-FFF2-40B4-BE49-F238E27FC236}">
                <a16:creationId xmlns:a16="http://schemas.microsoft.com/office/drawing/2014/main" id="{FD8DD72C-E46B-35DB-CCB3-6E0AFDB9245E}"/>
              </a:ext>
            </a:extLst>
          </p:cNvPr>
          <p:cNvPicPr>
            <a:picLocks noChangeAspect="1"/>
          </p:cNvPicPr>
          <p:nvPr/>
        </p:nvPicPr>
        <p:blipFill>
          <a:blip r:embed="rId2"/>
          <a:stretch>
            <a:fillRect/>
          </a:stretch>
        </p:blipFill>
        <p:spPr>
          <a:xfrm>
            <a:off x="5240655" y="3602144"/>
            <a:ext cx="5915025" cy="2266950"/>
          </a:xfrm>
          <a:prstGeom prst="rect">
            <a:avLst/>
          </a:prstGeom>
          <a:ln>
            <a:solidFill>
              <a:schemeClr val="tx1"/>
            </a:solidFill>
          </a:ln>
        </p:spPr>
      </p:pic>
      <p:pic>
        <p:nvPicPr>
          <p:cNvPr id="7" name="Picture 6">
            <a:extLst>
              <a:ext uri="{FF2B5EF4-FFF2-40B4-BE49-F238E27FC236}">
                <a16:creationId xmlns:a16="http://schemas.microsoft.com/office/drawing/2014/main" id="{02C1903F-B21A-348F-8767-A885199D8C19}"/>
              </a:ext>
            </a:extLst>
          </p:cNvPr>
          <p:cNvPicPr>
            <a:picLocks noChangeAspect="1"/>
          </p:cNvPicPr>
          <p:nvPr/>
        </p:nvPicPr>
        <p:blipFill>
          <a:blip r:embed="rId3"/>
          <a:stretch>
            <a:fillRect/>
          </a:stretch>
        </p:blipFill>
        <p:spPr>
          <a:xfrm>
            <a:off x="9536608" y="1897938"/>
            <a:ext cx="1619072" cy="1595832"/>
          </a:xfrm>
          <a:prstGeom prst="rect">
            <a:avLst/>
          </a:prstGeom>
          <a:ln>
            <a:solidFill>
              <a:schemeClr val="tx1"/>
            </a:solidFill>
          </a:ln>
        </p:spPr>
      </p:pic>
      <p:sp>
        <p:nvSpPr>
          <p:cNvPr id="4" name="Rectangle 3">
            <a:extLst>
              <a:ext uri="{FF2B5EF4-FFF2-40B4-BE49-F238E27FC236}">
                <a16:creationId xmlns:a16="http://schemas.microsoft.com/office/drawing/2014/main" id="{E2EA6A5F-D95E-1865-1C17-D0B8CC0DE34A}"/>
              </a:ext>
            </a:extLst>
          </p:cNvPr>
          <p:cNvSpPr/>
          <p:nvPr/>
        </p:nvSpPr>
        <p:spPr>
          <a:xfrm rot="467804">
            <a:off x="5713108" y="2171718"/>
            <a:ext cx="2433680" cy="923330"/>
          </a:xfrm>
          <a:prstGeom prst="rect">
            <a:avLst/>
          </a:prstGeom>
          <a:noFill/>
        </p:spPr>
        <p:txBody>
          <a:bodyPr wrap="none" lIns="91440" tIns="45720" rIns="91440" bIns="45720">
            <a:spAutoFit/>
          </a:bodyPr>
          <a:lstStyle/>
          <a:p>
            <a:pPr algn="ctr"/>
            <a:r>
              <a:rPr lang="en-US" sz="54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FinOPS</a:t>
            </a: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t>
            </a:r>
          </a:p>
        </p:txBody>
      </p:sp>
    </p:spTree>
    <p:extLst>
      <p:ext uri="{BB962C8B-B14F-4D97-AF65-F5344CB8AC3E}">
        <p14:creationId xmlns:p14="http://schemas.microsoft.com/office/powerpoint/2010/main" val="332110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79108-97F2-E221-1F30-D85A41107B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183CD7-07A8-4A19-2814-FF0D6D517DA0}"/>
              </a:ext>
            </a:extLst>
          </p:cNvPr>
          <p:cNvSpPr>
            <a:spLocks noGrp="1"/>
          </p:cNvSpPr>
          <p:nvPr>
            <p:ph type="title"/>
          </p:nvPr>
        </p:nvSpPr>
        <p:spPr/>
        <p:txBody>
          <a:bodyPr/>
          <a:lstStyle/>
          <a:p>
            <a:r>
              <a:rPr lang="en-US" dirty="0"/>
              <a:t>Billing and cost management</a:t>
            </a:r>
          </a:p>
        </p:txBody>
      </p:sp>
      <p:sp>
        <p:nvSpPr>
          <p:cNvPr id="3" name="Content Placeholder 2">
            <a:extLst>
              <a:ext uri="{FF2B5EF4-FFF2-40B4-BE49-F238E27FC236}">
                <a16:creationId xmlns:a16="http://schemas.microsoft.com/office/drawing/2014/main" id="{2BED5DC4-ADB7-456A-8E29-7D8673E258D4}"/>
              </a:ext>
            </a:extLst>
          </p:cNvPr>
          <p:cNvSpPr>
            <a:spLocks noGrp="1"/>
          </p:cNvSpPr>
          <p:nvPr>
            <p:ph idx="1"/>
          </p:nvPr>
        </p:nvSpPr>
        <p:spPr/>
        <p:txBody>
          <a:bodyPr/>
          <a:lstStyle/>
          <a:p>
            <a:r>
              <a:rPr lang="en-US" dirty="0"/>
              <a:t>Cost Breakdown</a:t>
            </a:r>
          </a:p>
          <a:p>
            <a:pPr lvl="1"/>
            <a:r>
              <a:rPr lang="en-US" dirty="0"/>
              <a:t>Service</a:t>
            </a:r>
          </a:p>
          <a:p>
            <a:pPr lvl="1"/>
            <a:r>
              <a:rPr lang="en-US" dirty="0"/>
              <a:t>Region</a:t>
            </a:r>
          </a:p>
          <a:p>
            <a:pPr lvl="1"/>
            <a:r>
              <a:rPr lang="en-US" dirty="0"/>
              <a:t>Tags</a:t>
            </a:r>
          </a:p>
          <a:p>
            <a:r>
              <a:rPr lang="en-US" dirty="0"/>
              <a:t>Detailed costs</a:t>
            </a:r>
          </a:p>
        </p:txBody>
      </p:sp>
      <p:pic>
        <p:nvPicPr>
          <p:cNvPr id="6" name="Picture 5">
            <a:extLst>
              <a:ext uri="{FF2B5EF4-FFF2-40B4-BE49-F238E27FC236}">
                <a16:creationId xmlns:a16="http://schemas.microsoft.com/office/drawing/2014/main" id="{69366AE9-6EA6-FDA8-9940-725E08E2A081}"/>
              </a:ext>
            </a:extLst>
          </p:cNvPr>
          <p:cNvPicPr>
            <a:picLocks noChangeAspect="1"/>
          </p:cNvPicPr>
          <p:nvPr/>
        </p:nvPicPr>
        <p:blipFill>
          <a:blip r:embed="rId2"/>
          <a:stretch>
            <a:fillRect/>
          </a:stretch>
        </p:blipFill>
        <p:spPr>
          <a:xfrm>
            <a:off x="5545455" y="2316269"/>
            <a:ext cx="5610225" cy="3552825"/>
          </a:xfrm>
          <a:prstGeom prst="rect">
            <a:avLst/>
          </a:prstGeom>
          <a:ln>
            <a:solidFill>
              <a:schemeClr val="tx1"/>
            </a:solidFill>
          </a:ln>
        </p:spPr>
      </p:pic>
      <p:pic>
        <p:nvPicPr>
          <p:cNvPr id="8" name="Picture 7">
            <a:extLst>
              <a:ext uri="{FF2B5EF4-FFF2-40B4-BE49-F238E27FC236}">
                <a16:creationId xmlns:a16="http://schemas.microsoft.com/office/drawing/2014/main" id="{DB5788D1-8AA4-9D3C-B7BF-C225D4FE3D17}"/>
              </a:ext>
            </a:extLst>
          </p:cNvPr>
          <p:cNvPicPr>
            <a:picLocks noChangeAspect="1"/>
          </p:cNvPicPr>
          <p:nvPr/>
        </p:nvPicPr>
        <p:blipFill>
          <a:blip r:embed="rId3"/>
          <a:stretch>
            <a:fillRect/>
          </a:stretch>
        </p:blipFill>
        <p:spPr>
          <a:xfrm>
            <a:off x="2453903" y="3840269"/>
            <a:ext cx="2828925" cy="2028825"/>
          </a:xfrm>
          <a:prstGeom prst="rect">
            <a:avLst/>
          </a:prstGeom>
          <a:ln>
            <a:solidFill>
              <a:schemeClr val="tx1"/>
            </a:solidFill>
          </a:ln>
        </p:spPr>
      </p:pic>
    </p:spTree>
    <p:extLst>
      <p:ext uri="{BB962C8B-B14F-4D97-AF65-F5344CB8AC3E}">
        <p14:creationId xmlns:p14="http://schemas.microsoft.com/office/powerpoint/2010/main" val="1779007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Remaining Class Schedule!</a:t>
            </a:r>
          </a:p>
        </p:txBody>
      </p:sp>
      <p:sp>
        <p:nvSpPr>
          <p:cNvPr id="6" name="Content Placeholder 5"/>
          <p:cNvSpPr>
            <a:spLocks noGrp="1"/>
          </p:cNvSpPr>
          <p:nvPr>
            <p:ph sz="half" idx="1"/>
          </p:nvPr>
        </p:nvSpPr>
        <p:spPr>
          <a:xfrm>
            <a:off x="1097280" y="1845734"/>
            <a:ext cx="4937760" cy="4393019"/>
          </a:xfrm>
        </p:spPr>
        <p:txBody>
          <a:bodyPr>
            <a:normAutofit/>
          </a:bodyPr>
          <a:lstStyle/>
          <a:p>
            <a:r>
              <a:rPr lang="en-US" dirty="0"/>
              <a:t>Week 13</a:t>
            </a:r>
          </a:p>
          <a:p>
            <a:pPr lvl="1"/>
            <a:r>
              <a:rPr lang="en-US" dirty="0"/>
              <a:t>Cloud, Auto Scalers, IAM</a:t>
            </a:r>
          </a:p>
          <a:p>
            <a:r>
              <a:rPr lang="en-US" dirty="0"/>
              <a:t>Week 14</a:t>
            </a:r>
          </a:p>
          <a:p>
            <a:pPr lvl="1"/>
            <a:r>
              <a:rPr lang="en-US" dirty="0"/>
              <a:t>No Class – Thanksgiving/fall break</a:t>
            </a:r>
          </a:p>
          <a:p>
            <a:r>
              <a:rPr lang="en-US" dirty="0"/>
              <a:t>Week 15</a:t>
            </a:r>
          </a:p>
          <a:p>
            <a:pPr lvl="1"/>
            <a:r>
              <a:rPr lang="en-US" dirty="0"/>
              <a:t>Student Presentations</a:t>
            </a:r>
          </a:p>
          <a:p>
            <a:pPr lvl="1"/>
            <a:r>
              <a:rPr lang="en-US" dirty="0"/>
              <a:t>Reviews and discussions</a:t>
            </a:r>
          </a:p>
          <a:p>
            <a:pPr lvl="1"/>
            <a:r>
              <a:rPr lang="en-US" dirty="0"/>
              <a:t>Automation, JQ, more…</a:t>
            </a:r>
          </a:p>
          <a:p>
            <a:r>
              <a:rPr lang="en-US" dirty="0"/>
              <a:t>Week 16 – Tuesday December 9</a:t>
            </a:r>
            <a:r>
              <a:rPr lang="en-US" baseline="30000" dirty="0"/>
              <a:t>th</a:t>
            </a:r>
            <a:r>
              <a:rPr lang="en-US" dirty="0"/>
              <a:t>, 2025</a:t>
            </a:r>
          </a:p>
          <a:p>
            <a:pPr lvl="1"/>
            <a:r>
              <a:rPr lang="en-US" dirty="0"/>
              <a:t>Final Exam - 5:00PM - 7:00PM</a:t>
            </a:r>
          </a:p>
        </p:txBody>
      </p:sp>
      <p:pic>
        <p:nvPicPr>
          <p:cNvPr id="1028" name="Picture 4" descr="https://www.tsl.texas.gov/sites/default/files/public/tslac/slrm/landingpage/retentionschedu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49" y="3207594"/>
            <a:ext cx="3031159" cy="3031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851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BA3EE-CF19-D1E0-7F6D-4254A7E0E0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107029-EB1B-673E-21D7-224A678F28BF}"/>
              </a:ext>
            </a:extLst>
          </p:cNvPr>
          <p:cNvSpPr>
            <a:spLocks noGrp="1"/>
          </p:cNvSpPr>
          <p:nvPr>
            <p:ph type="title"/>
          </p:nvPr>
        </p:nvSpPr>
        <p:spPr/>
        <p:txBody>
          <a:bodyPr/>
          <a:lstStyle/>
          <a:p>
            <a:r>
              <a:rPr lang="en-US" dirty="0"/>
              <a:t>Billing and cost management</a:t>
            </a:r>
          </a:p>
        </p:txBody>
      </p:sp>
      <p:sp>
        <p:nvSpPr>
          <p:cNvPr id="3" name="Content Placeholder 2">
            <a:extLst>
              <a:ext uri="{FF2B5EF4-FFF2-40B4-BE49-F238E27FC236}">
                <a16:creationId xmlns:a16="http://schemas.microsoft.com/office/drawing/2014/main" id="{76B6AFCB-266D-035C-C00B-78A55DC32F7A}"/>
              </a:ext>
            </a:extLst>
          </p:cNvPr>
          <p:cNvSpPr>
            <a:spLocks noGrp="1"/>
          </p:cNvSpPr>
          <p:nvPr>
            <p:ph idx="1"/>
          </p:nvPr>
        </p:nvSpPr>
        <p:spPr/>
        <p:txBody>
          <a:bodyPr/>
          <a:lstStyle/>
          <a:p>
            <a:r>
              <a:rPr lang="en-US" dirty="0"/>
              <a:t>Cost Explorer – Cost and usage report</a:t>
            </a:r>
          </a:p>
          <a:p>
            <a:pPr lvl="1"/>
            <a:r>
              <a:rPr lang="en-US" dirty="0"/>
              <a:t>Breakdown of bills</a:t>
            </a:r>
          </a:p>
          <a:p>
            <a:pPr lvl="1"/>
            <a:r>
              <a:rPr lang="en-US" dirty="0"/>
              <a:t>Filter by date, service, region, types, etc.</a:t>
            </a:r>
          </a:p>
          <a:p>
            <a:pPr lvl="1"/>
            <a:r>
              <a:rPr lang="en-US" dirty="0"/>
              <a:t>Comparison graphs</a:t>
            </a:r>
          </a:p>
          <a:p>
            <a:pPr lvl="1"/>
            <a:r>
              <a:rPr lang="en-US" dirty="0"/>
              <a:t>Difference breakdowns</a:t>
            </a:r>
          </a:p>
          <a:p>
            <a:r>
              <a:rPr lang="en-US" dirty="0"/>
              <a:t>Cost Anomaly Detection</a:t>
            </a:r>
          </a:p>
          <a:p>
            <a:pPr lvl="1"/>
            <a:r>
              <a:rPr lang="en-US" dirty="0"/>
              <a:t>Detected Anomalies</a:t>
            </a:r>
          </a:p>
          <a:p>
            <a:pPr lvl="1"/>
            <a:r>
              <a:rPr lang="en-US" dirty="0"/>
              <a:t>Cost impact</a:t>
            </a:r>
          </a:p>
          <a:p>
            <a:pPr lvl="1"/>
            <a:r>
              <a:rPr lang="en-US" dirty="0"/>
              <a:t>Comparisons</a:t>
            </a:r>
          </a:p>
          <a:p>
            <a:r>
              <a:rPr lang="en-US" dirty="0"/>
              <a:t>Custom Dashboards</a:t>
            </a:r>
          </a:p>
          <a:p>
            <a:pPr lvl="1"/>
            <a:endParaRPr lang="en-US" dirty="0"/>
          </a:p>
        </p:txBody>
      </p:sp>
      <p:pic>
        <p:nvPicPr>
          <p:cNvPr id="5" name="Picture 4">
            <a:extLst>
              <a:ext uri="{FF2B5EF4-FFF2-40B4-BE49-F238E27FC236}">
                <a16:creationId xmlns:a16="http://schemas.microsoft.com/office/drawing/2014/main" id="{B332EF25-E7D2-FE80-1AFE-E32A0C36E63B}"/>
              </a:ext>
            </a:extLst>
          </p:cNvPr>
          <p:cNvPicPr>
            <a:picLocks noChangeAspect="1"/>
          </p:cNvPicPr>
          <p:nvPr/>
        </p:nvPicPr>
        <p:blipFill>
          <a:blip r:embed="rId2"/>
          <a:stretch>
            <a:fillRect/>
          </a:stretch>
        </p:blipFill>
        <p:spPr>
          <a:xfrm>
            <a:off x="4859334" y="2947480"/>
            <a:ext cx="6296346" cy="2921613"/>
          </a:xfrm>
          <a:prstGeom prst="rect">
            <a:avLst/>
          </a:prstGeom>
          <a:ln>
            <a:solidFill>
              <a:schemeClr val="tx1"/>
            </a:solidFill>
          </a:ln>
        </p:spPr>
      </p:pic>
    </p:spTree>
    <p:extLst>
      <p:ext uri="{BB962C8B-B14F-4D97-AF65-F5344CB8AC3E}">
        <p14:creationId xmlns:p14="http://schemas.microsoft.com/office/powerpoint/2010/main" val="3884051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1B0CD-ECEB-2A95-67E2-BE0AF7279C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3181DB-3FCD-18FF-0D85-E0437E428FEE}"/>
              </a:ext>
            </a:extLst>
          </p:cNvPr>
          <p:cNvSpPr>
            <a:spLocks noGrp="1"/>
          </p:cNvSpPr>
          <p:nvPr>
            <p:ph type="title"/>
          </p:nvPr>
        </p:nvSpPr>
        <p:spPr/>
        <p:txBody>
          <a:bodyPr/>
          <a:lstStyle/>
          <a:p>
            <a:r>
              <a:rPr lang="en-US" dirty="0"/>
              <a:t>Billing and cost management</a:t>
            </a:r>
          </a:p>
        </p:txBody>
      </p:sp>
      <p:sp>
        <p:nvSpPr>
          <p:cNvPr id="3" name="Content Placeholder 2">
            <a:extLst>
              <a:ext uri="{FF2B5EF4-FFF2-40B4-BE49-F238E27FC236}">
                <a16:creationId xmlns:a16="http://schemas.microsoft.com/office/drawing/2014/main" id="{7C77B2FB-53EC-0305-5CB7-7B30010BFC01}"/>
              </a:ext>
            </a:extLst>
          </p:cNvPr>
          <p:cNvSpPr>
            <a:spLocks noGrp="1"/>
          </p:cNvSpPr>
          <p:nvPr>
            <p:ph idx="1"/>
          </p:nvPr>
        </p:nvSpPr>
        <p:spPr/>
        <p:txBody>
          <a:bodyPr/>
          <a:lstStyle/>
          <a:p>
            <a:r>
              <a:rPr lang="en-US" dirty="0"/>
              <a:t>Billing and Payments</a:t>
            </a:r>
          </a:p>
          <a:p>
            <a:r>
              <a:rPr lang="en-US" dirty="0"/>
              <a:t>Credits</a:t>
            </a:r>
          </a:p>
          <a:p>
            <a:r>
              <a:rPr lang="en-US" dirty="0"/>
              <a:t>Cost Organization</a:t>
            </a:r>
          </a:p>
          <a:p>
            <a:r>
              <a:rPr lang="en-US" dirty="0"/>
              <a:t>Cost Allocation</a:t>
            </a:r>
          </a:p>
          <a:p>
            <a:r>
              <a:rPr lang="en-US" dirty="0"/>
              <a:t>Budgets &amp; Reports</a:t>
            </a:r>
          </a:p>
          <a:p>
            <a:r>
              <a:rPr lang="en-US" dirty="0"/>
              <a:t>Savings Plans</a:t>
            </a:r>
          </a:p>
          <a:p>
            <a:r>
              <a:rPr lang="en-US" dirty="0"/>
              <a:t>Reservations</a:t>
            </a:r>
          </a:p>
          <a:p>
            <a:r>
              <a:rPr lang="en-US" dirty="0"/>
              <a:t>Trends</a:t>
            </a:r>
          </a:p>
          <a:p>
            <a:r>
              <a:rPr lang="en-US" dirty="0"/>
              <a:t>More!</a:t>
            </a:r>
          </a:p>
          <a:p>
            <a:pPr lvl="1"/>
            <a:endParaRPr lang="en-US" dirty="0"/>
          </a:p>
          <a:p>
            <a:pPr lvl="1"/>
            <a:endParaRPr lang="en-US" dirty="0"/>
          </a:p>
          <a:p>
            <a:pPr lvl="1"/>
            <a:endParaRPr lang="en-US" dirty="0"/>
          </a:p>
        </p:txBody>
      </p:sp>
      <p:pic>
        <p:nvPicPr>
          <p:cNvPr id="12" name="Picture 11">
            <a:extLst>
              <a:ext uri="{FF2B5EF4-FFF2-40B4-BE49-F238E27FC236}">
                <a16:creationId xmlns:a16="http://schemas.microsoft.com/office/drawing/2014/main" id="{F429DFAD-CA46-A3FC-9B02-B94D771C4A51}"/>
              </a:ext>
            </a:extLst>
          </p:cNvPr>
          <p:cNvPicPr>
            <a:picLocks noChangeAspect="1"/>
          </p:cNvPicPr>
          <p:nvPr/>
        </p:nvPicPr>
        <p:blipFill>
          <a:blip r:embed="rId2"/>
          <a:stretch>
            <a:fillRect/>
          </a:stretch>
        </p:blipFill>
        <p:spPr>
          <a:xfrm>
            <a:off x="8993505" y="724673"/>
            <a:ext cx="2162175" cy="5581650"/>
          </a:xfrm>
          <a:prstGeom prst="rect">
            <a:avLst/>
          </a:prstGeom>
          <a:ln>
            <a:solidFill>
              <a:schemeClr val="tx1"/>
            </a:solidFill>
          </a:ln>
        </p:spPr>
      </p:pic>
    </p:spTree>
    <p:extLst>
      <p:ext uri="{BB962C8B-B14F-4D97-AF65-F5344CB8AC3E}">
        <p14:creationId xmlns:p14="http://schemas.microsoft.com/office/powerpoint/2010/main" val="3866412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95844-F576-2B88-A459-848879CBB969}"/>
              </a:ext>
            </a:extLst>
          </p:cNvPr>
          <p:cNvSpPr>
            <a:spLocks noGrp="1"/>
          </p:cNvSpPr>
          <p:nvPr>
            <p:ph type="title"/>
          </p:nvPr>
        </p:nvSpPr>
        <p:spPr/>
        <p:txBody>
          <a:bodyPr/>
          <a:lstStyle/>
          <a:p>
            <a:r>
              <a:rPr lang="en-US" dirty="0"/>
              <a:t>Financial Operations - </a:t>
            </a:r>
            <a:r>
              <a:rPr lang="en-US" dirty="0" err="1"/>
              <a:t>FinOPS</a:t>
            </a:r>
            <a:r>
              <a:rPr lang="en-US" dirty="0"/>
              <a:t>!</a:t>
            </a:r>
          </a:p>
        </p:txBody>
      </p:sp>
      <p:sp>
        <p:nvSpPr>
          <p:cNvPr id="3" name="Content Placeholder 2">
            <a:extLst>
              <a:ext uri="{FF2B5EF4-FFF2-40B4-BE49-F238E27FC236}">
                <a16:creationId xmlns:a16="http://schemas.microsoft.com/office/drawing/2014/main" id="{8ABFBA25-3C1E-081D-F833-0CA14BAECBC9}"/>
              </a:ext>
            </a:extLst>
          </p:cNvPr>
          <p:cNvSpPr>
            <a:spLocks noGrp="1"/>
          </p:cNvSpPr>
          <p:nvPr>
            <p:ph idx="1"/>
          </p:nvPr>
        </p:nvSpPr>
        <p:spPr/>
        <p:txBody>
          <a:bodyPr/>
          <a:lstStyle/>
          <a:p>
            <a:r>
              <a:rPr lang="en-US" dirty="0"/>
              <a:t>A financial operations framework for managing cloud costs and maximizing business value.</a:t>
            </a:r>
          </a:p>
          <a:p>
            <a:r>
              <a:rPr lang="en-US" dirty="0"/>
              <a:t>Engineering, finance, and business teams work together to create financial accountability</a:t>
            </a:r>
          </a:p>
          <a:p>
            <a:pPr lvl="1"/>
            <a:r>
              <a:rPr lang="en-US" dirty="0"/>
              <a:t>Data-driven decisions</a:t>
            </a:r>
          </a:p>
          <a:p>
            <a:pPr lvl="1"/>
            <a:r>
              <a:rPr lang="en-US" dirty="0"/>
              <a:t>Improvement through iteration</a:t>
            </a:r>
          </a:p>
          <a:p>
            <a:pPr lvl="1"/>
            <a:r>
              <a:rPr lang="en-US" dirty="0"/>
              <a:t>Continuously improve cloud usage and cost efficiency</a:t>
            </a:r>
          </a:p>
          <a:p>
            <a:pPr lvl="1"/>
            <a:r>
              <a:rPr lang="en-US" dirty="0"/>
              <a:t>Inform: Focus on gathering and visualizing cost data </a:t>
            </a:r>
            <a:br>
              <a:rPr lang="en-US" dirty="0"/>
            </a:br>
            <a:r>
              <a:rPr lang="en-US" dirty="0"/>
              <a:t>to build visibility and understanding. </a:t>
            </a:r>
          </a:p>
          <a:p>
            <a:pPr lvl="1"/>
            <a:r>
              <a:rPr lang="en-US" dirty="0"/>
              <a:t>Optimize: Identify and implement cost-saving opportunities </a:t>
            </a:r>
            <a:br>
              <a:rPr lang="en-US" dirty="0"/>
            </a:br>
            <a:r>
              <a:rPr lang="en-US" dirty="0"/>
              <a:t>based on the information gathered in the Inform phase. </a:t>
            </a:r>
          </a:p>
          <a:p>
            <a:pPr lvl="1"/>
            <a:r>
              <a:rPr lang="en-US" dirty="0"/>
              <a:t>Operate: Implement and automate changes, continuously monitor </a:t>
            </a:r>
            <a:br>
              <a:rPr lang="en-US" dirty="0"/>
            </a:br>
            <a:r>
              <a:rPr lang="en-US" dirty="0"/>
              <a:t>them, and return to the Inform phase to report the results. </a:t>
            </a:r>
          </a:p>
        </p:txBody>
      </p:sp>
      <p:pic>
        <p:nvPicPr>
          <p:cNvPr id="6" name="Picture 5">
            <a:extLst>
              <a:ext uri="{FF2B5EF4-FFF2-40B4-BE49-F238E27FC236}">
                <a16:creationId xmlns:a16="http://schemas.microsoft.com/office/drawing/2014/main" id="{15C2E8AA-B291-7DFD-02EF-E4D79F853E67}"/>
              </a:ext>
            </a:extLst>
          </p:cNvPr>
          <p:cNvPicPr>
            <a:picLocks noChangeAspect="1"/>
          </p:cNvPicPr>
          <p:nvPr/>
        </p:nvPicPr>
        <p:blipFill>
          <a:blip r:embed="rId2"/>
          <a:stretch>
            <a:fillRect/>
          </a:stretch>
        </p:blipFill>
        <p:spPr>
          <a:xfrm>
            <a:off x="8375805" y="2793189"/>
            <a:ext cx="3468722" cy="3379506"/>
          </a:xfrm>
          <a:prstGeom prst="rect">
            <a:avLst/>
          </a:prstGeom>
        </p:spPr>
      </p:pic>
    </p:spTree>
    <p:extLst>
      <p:ext uri="{BB962C8B-B14F-4D97-AF65-F5344CB8AC3E}">
        <p14:creationId xmlns:p14="http://schemas.microsoft.com/office/powerpoint/2010/main" val="521369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CFCE0-7D70-005C-FEBE-20460CEC0C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A51E29-3C16-0239-17AD-BB3CF212D12A}"/>
              </a:ext>
            </a:extLst>
          </p:cNvPr>
          <p:cNvSpPr>
            <a:spLocks noGrp="1"/>
          </p:cNvSpPr>
          <p:nvPr>
            <p:ph type="ctrTitle"/>
          </p:nvPr>
        </p:nvSpPr>
        <p:spPr/>
        <p:txBody>
          <a:bodyPr>
            <a:normAutofit/>
          </a:bodyPr>
          <a:lstStyle/>
          <a:p>
            <a:r>
              <a:rPr lang="en-US" dirty="0"/>
              <a:t>CMAC 3990.200</a:t>
            </a:r>
            <a:br>
              <a:rPr lang="en-US" dirty="0"/>
            </a:br>
            <a:r>
              <a:rPr lang="en-US" sz="5400" dirty="0"/>
              <a:t>Systems Administration</a:t>
            </a:r>
            <a:br>
              <a:rPr lang="en-US" sz="5400" dirty="0"/>
            </a:br>
            <a:r>
              <a:rPr lang="en-US" sz="5400" dirty="0"/>
              <a:t>and Operations</a:t>
            </a:r>
          </a:p>
        </p:txBody>
      </p:sp>
      <p:sp>
        <p:nvSpPr>
          <p:cNvPr id="3" name="Subtitle 2">
            <a:extLst>
              <a:ext uri="{FF2B5EF4-FFF2-40B4-BE49-F238E27FC236}">
                <a16:creationId xmlns:a16="http://schemas.microsoft.com/office/drawing/2014/main" id="{190AEE4C-D14E-D488-932E-05EEBBF80843}"/>
              </a:ext>
            </a:extLst>
          </p:cNvPr>
          <p:cNvSpPr>
            <a:spLocks noGrp="1"/>
          </p:cNvSpPr>
          <p:nvPr>
            <p:ph type="subTitle" idx="1"/>
          </p:nvPr>
        </p:nvSpPr>
        <p:spPr>
          <a:xfrm>
            <a:off x="1100051" y="4455620"/>
            <a:ext cx="10058400" cy="1643427"/>
          </a:xfrm>
        </p:spPr>
        <p:txBody>
          <a:bodyPr>
            <a:normAutofit/>
          </a:bodyPr>
          <a:lstStyle/>
          <a:p>
            <a:r>
              <a:rPr lang="en-US" dirty="0"/>
              <a:t>Fall 2025 – Week 13.2 – November 20</a:t>
            </a:r>
            <a:r>
              <a:rPr lang="en-US" baseline="30000" dirty="0"/>
              <a:t>th</a:t>
            </a:r>
            <a:r>
              <a:rPr lang="en-US" dirty="0"/>
              <a:t>, 2025</a:t>
            </a:r>
          </a:p>
          <a:p>
            <a:r>
              <a:rPr lang="en-US" dirty="0"/>
              <a:t>Cloud – Simple Storage Services and Lambda</a:t>
            </a:r>
          </a:p>
        </p:txBody>
      </p:sp>
    </p:spTree>
    <p:extLst>
      <p:ext uri="{BB962C8B-B14F-4D97-AF65-F5344CB8AC3E}">
        <p14:creationId xmlns:p14="http://schemas.microsoft.com/office/powerpoint/2010/main" val="3577497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CCD23-B5B8-684B-9D7E-45E4D569B1AD}"/>
              </a:ext>
            </a:extLst>
          </p:cNvPr>
          <p:cNvSpPr>
            <a:spLocks noGrp="1"/>
          </p:cNvSpPr>
          <p:nvPr>
            <p:ph type="title"/>
          </p:nvPr>
        </p:nvSpPr>
        <p:spPr/>
        <p:txBody>
          <a:bodyPr/>
          <a:lstStyle/>
          <a:p>
            <a:r>
              <a:rPr lang="en-US" dirty="0"/>
              <a:t>Amazon Web Services</a:t>
            </a:r>
          </a:p>
        </p:txBody>
      </p:sp>
      <p:sp>
        <p:nvSpPr>
          <p:cNvPr id="3" name="Content Placeholder 2">
            <a:extLst>
              <a:ext uri="{FF2B5EF4-FFF2-40B4-BE49-F238E27FC236}">
                <a16:creationId xmlns:a16="http://schemas.microsoft.com/office/drawing/2014/main" id="{E2B78851-2E66-5043-8F5B-6216AE8C453E}"/>
              </a:ext>
            </a:extLst>
          </p:cNvPr>
          <p:cNvSpPr>
            <a:spLocks noGrp="1"/>
          </p:cNvSpPr>
          <p:nvPr>
            <p:ph idx="1"/>
          </p:nvPr>
        </p:nvSpPr>
        <p:spPr>
          <a:xfrm>
            <a:off x="1097280" y="1845733"/>
            <a:ext cx="10058400" cy="4629208"/>
          </a:xfrm>
        </p:spPr>
        <p:txBody>
          <a:bodyPr>
            <a:normAutofit fontScale="92500" lnSpcReduction="20000"/>
          </a:bodyPr>
          <a:lstStyle/>
          <a:p>
            <a:r>
              <a:rPr lang="en-US" dirty="0"/>
              <a:t>EC2 – Elastic Compute Cloud – The Amazon Web Services component</a:t>
            </a:r>
          </a:p>
          <a:p>
            <a:r>
              <a:rPr lang="en-US" dirty="0"/>
              <a:t>Instance – Virtual Machine – A running VM, similar to our class VM’s</a:t>
            </a:r>
          </a:p>
          <a:p>
            <a:r>
              <a:rPr lang="en-US" dirty="0"/>
              <a:t>Amazon Machine Image (AMI) – Template – An OS installed and pre-configured to quickly deploy</a:t>
            </a:r>
          </a:p>
          <a:p>
            <a:r>
              <a:rPr lang="en-US" dirty="0"/>
              <a:t>Virtual Private Cloud (VPC) – Network – A virtual private non-routable network subnet</a:t>
            </a:r>
          </a:p>
          <a:p>
            <a:r>
              <a:rPr lang="en-US" dirty="0"/>
              <a:t>Internet Gateway (IGW) – Gateway/router – Next hop to the internet</a:t>
            </a:r>
          </a:p>
          <a:p>
            <a:r>
              <a:rPr lang="en-US" dirty="0"/>
              <a:t>Region – A generalized location where AWS physical services are located</a:t>
            </a:r>
          </a:p>
          <a:p>
            <a:r>
              <a:rPr lang="en-US" dirty="0"/>
              <a:t>Availability Zone – An individual data center within a region</a:t>
            </a:r>
          </a:p>
          <a:p>
            <a:r>
              <a:rPr lang="en-US" dirty="0"/>
              <a:t>Security Group – A virtual firewall</a:t>
            </a:r>
          </a:p>
          <a:p>
            <a:r>
              <a:rPr lang="en-US" b="1" u="sng" dirty="0"/>
              <a:t>Elastic Load Balancer (ELB) </a:t>
            </a:r>
            <a:r>
              <a:rPr lang="en-US" dirty="0"/>
              <a:t>– The Elastic Load Balancing Service from Amazon </a:t>
            </a:r>
            <a:br>
              <a:rPr lang="en-US" dirty="0"/>
            </a:br>
            <a:r>
              <a:rPr lang="en-US" dirty="0"/>
              <a:t>will automatically distribute incoming application traffic across multiple </a:t>
            </a:r>
            <a:br>
              <a:rPr lang="en-US" dirty="0"/>
            </a:br>
            <a:r>
              <a:rPr lang="en-US" dirty="0"/>
              <a:t>Amazon EC2 instances.</a:t>
            </a:r>
          </a:p>
          <a:p>
            <a:pPr lvl="1"/>
            <a:r>
              <a:rPr lang="en-US" dirty="0"/>
              <a:t>Load balancers allow you to achieve fault tolerance in your applications, </a:t>
            </a:r>
            <a:br>
              <a:rPr lang="en-US" dirty="0"/>
            </a:br>
            <a:r>
              <a:rPr lang="en-US" dirty="0"/>
              <a:t>seamlessly providing the required amount of load balancing capacity </a:t>
            </a:r>
            <a:br>
              <a:rPr lang="en-US" dirty="0"/>
            </a:br>
            <a:r>
              <a:rPr lang="en-US" dirty="0"/>
              <a:t>needed to route application traffic. </a:t>
            </a:r>
          </a:p>
          <a:p>
            <a:endParaRPr lang="en-US" dirty="0"/>
          </a:p>
        </p:txBody>
      </p:sp>
      <p:pic>
        <p:nvPicPr>
          <p:cNvPr id="4" name="Picture 3">
            <a:extLst>
              <a:ext uri="{FF2B5EF4-FFF2-40B4-BE49-F238E27FC236}">
                <a16:creationId xmlns:a16="http://schemas.microsoft.com/office/drawing/2014/main" id="{AEC16D18-987A-4D4C-8279-DCEFF39B494F}"/>
              </a:ext>
            </a:extLst>
          </p:cNvPr>
          <p:cNvPicPr>
            <a:picLocks noChangeAspect="1"/>
          </p:cNvPicPr>
          <p:nvPr/>
        </p:nvPicPr>
        <p:blipFill>
          <a:blip r:embed="rId2"/>
          <a:stretch>
            <a:fillRect/>
          </a:stretch>
        </p:blipFill>
        <p:spPr>
          <a:xfrm>
            <a:off x="9378778" y="4527517"/>
            <a:ext cx="2593889" cy="1578452"/>
          </a:xfrm>
          <a:prstGeom prst="rect">
            <a:avLst/>
          </a:prstGeom>
          <a:ln>
            <a:solidFill>
              <a:schemeClr val="accent1"/>
            </a:solidFill>
          </a:ln>
        </p:spPr>
      </p:pic>
    </p:spTree>
    <p:extLst>
      <p:ext uri="{BB962C8B-B14F-4D97-AF65-F5344CB8AC3E}">
        <p14:creationId xmlns:p14="http://schemas.microsoft.com/office/powerpoint/2010/main" val="25633422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CCD23-B5B8-684B-9D7E-45E4D569B1AD}"/>
              </a:ext>
            </a:extLst>
          </p:cNvPr>
          <p:cNvSpPr>
            <a:spLocks noGrp="1"/>
          </p:cNvSpPr>
          <p:nvPr>
            <p:ph type="title"/>
          </p:nvPr>
        </p:nvSpPr>
        <p:spPr/>
        <p:txBody>
          <a:bodyPr/>
          <a:lstStyle/>
          <a:p>
            <a:r>
              <a:rPr lang="en-US" dirty="0"/>
              <a:t>Amazon Simple Storage Services</a:t>
            </a:r>
          </a:p>
        </p:txBody>
      </p:sp>
      <p:sp>
        <p:nvSpPr>
          <p:cNvPr id="3" name="Content Placeholder 2">
            <a:extLst>
              <a:ext uri="{FF2B5EF4-FFF2-40B4-BE49-F238E27FC236}">
                <a16:creationId xmlns:a16="http://schemas.microsoft.com/office/drawing/2014/main" id="{E2B78851-2E66-5043-8F5B-6216AE8C453E}"/>
              </a:ext>
            </a:extLst>
          </p:cNvPr>
          <p:cNvSpPr>
            <a:spLocks noGrp="1"/>
          </p:cNvSpPr>
          <p:nvPr>
            <p:ph idx="1"/>
          </p:nvPr>
        </p:nvSpPr>
        <p:spPr>
          <a:xfrm>
            <a:off x="1097280" y="1845733"/>
            <a:ext cx="10058400" cy="4629208"/>
          </a:xfrm>
        </p:spPr>
        <p:txBody>
          <a:bodyPr>
            <a:normAutofit/>
          </a:bodyPr>
          <a:lstStyle/>
          <a:p>
            <a:r>
              <a:rPr lang="en-US" dirty="0"/>
              <a:t>S3 – Simple Storage Services – An object storage service offering scalability, security, availability, and performance, with up to 99.999999999% (eleven 9’s) of availability.</a:t>
            </a:r>
          </a:p>
          <a:p>
            <a:r>
              <a:rPr lang="en-US" dirty="0"/>
              <a:t>S3 Glacier – Data Archiving Solutions with different tiers for instant retrieval, flexible retrieval (minutes to hours), or deep archive retrieval (5-12 hours).</a:t>
            </a:r>
          </a:p>
          <a:p>
            <a:r>
              <a:rPr lang="en-US" dirty="0"/>
              <a:t>Near Line Storage – Intermediate type of data storage that is not immediately available, but can be made online quickly without human intervention.</a:t>
            </a:r>
          </a:p>
          <a:p>
            <a:endParaRPr lang="en-US" dirty="0"/>
          </a:p>
        </p:txBody>
      </p:sp>
      <p:pic>
        <p:nvPicPr>
          <p:cNvPr id="4" name="Picture 3">
            <a:extLst>
              <a:ext uri="{FF2B5EF4-FFF2-40B4-BE49-F238E27FC236}">
                <a16:creationId xmlns:a16="http://schemas.microsoft.com/office/drawing/2014/main" id="{AEC16D18-987A-4D4C-8279-DCEFF39B494F}"/>
              </a:ext>
            </a:extLst>
          </p:cNvPr>
          <p:cNvPicPr>
            <a:picLocks noChangeAspect="1"/>
          </p:cNvPicPr>
          <p:nvPr/>
        </p:nvPicPr>
        <p:blipFill>
          <a:blip r:embed="rId2"/>
          <a:stretch>
            <a:fillRect/>
          </a:stretch>
        </p:blipFill>
        <p:spPr>
          <a:xfrm>
            <a:off x="9378778" y="4527517"/>
            <a:ext cx="2593889" cy="1578452"/>
          </a:xfrm>
          <a:prstGeom prst="rect">
            <a:avLst/>
          </a:prstGeom>
          <a:ln>
            <a:solidFill>
              <a:schemeClr val="accent1"/>
            </a:solidFill>
          </a:ln>
        </p:spPr>
      </p:pic>
      <p:pic>
        <p:nvPicPr>
          <p:cNvPr id="1026" name="Picture 2" descr="Diagram that shows how to move, store, and analyze data with Amazon S3. Described at the link 'Enlarge and read image description.'">
            <a:extLst>
              <a:ext uri="{FF2B5EF4-FFF2-40B4-BE49-F238E27FC236}">
                <a16:creationId xmlns:a16="http://schemas.microsoft.com/office/drawing/2014/main" id="{4386B3B9-6B25-671B-4273-7DA38AC264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34" t="8205" r="2703" b="7668"/>
          <a:stretch/>
        </p:blipFill>
        <p:spPr bwMode="auto">
          <a:xfrm>
            <a:off x="1198606" y="4014747"/>
            <a:ext cx="6719604" cy="2251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1372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A7AC8-82F6-9DBD-56A2-6D18D5747E24}"/>
              </a:ext>
            </a:extLst>
          </p:cNvPr>
          <p:cNvSpPr>
            <a:spLocks noGrp="1"/>
          </p:cNvSpPr>
          <p:nvPr>
            <p:ph type="title"/>
          </p:nvPr>
        </p:nvSpPr>
        <p:spPr/>
        <p:txBody>
          <a:bodyPr/>
          <a:lstStyle/>
          <a:p>
            <a:r>
              <a:rPr lang="en-US" dirty="0"/>
              <a:t>Amazon Web Services Lambda</a:t>
            </a:r>
          </a:p>
        </p:txBody>
      </p:sp>
      <p:sp>
        <p:nvSpPr>
          <p:cNvPr id="3" name="Content Placeholder 2">
            <a:extLst>
              <a:ext uri="{FF2B5EF4-FFF2-40B4-BE49-F238E27FC236}">
                <a16:creationId xmlns:a16="http://schemas.microsoft.com/office/drawing/2014/main" id="{1A6F588F-7E8D-13DD-246B-D435E57C7DB8}"/>
              </a:ext>
            </a:extLst>
          </p:cNvPr>
          <p:cNvSpPr>
            <a:spLocks noGrp="1"/>
          </p:cNvSpPr>
          <p:nvPr>
            <p:ph idx="1"/>
          </p:nvPr>
        </p:nvSpPr>
        <p:spPr/>
        <p:txBody>
          <a:bodyPr/>
          <a:lstStyle/>
          <a:p>
            <a:r>
              <a:rPr lang="en-US" dirty="0"/>
              <a:t>Lambda is a serverless, event-driven compute service that lets you run code for virtually any type of application or backend service without provisioning or managing servers.</a:t>
            </a:r>
          </a:p>
          <a:p>
            <a:r>
              <a:rPr lang="en-US" dirty="0"/>
              <a:t>Build event-driven functions for easy communication between decoupled services. Reduce costs by running applications during times of peak demand without crashing or over-provisioning resources.</a:t>
            </a:r>
          </a:p>
        </p:txBody>
      </p:sp>
      <p:pic>
        <p:nvPicPr>
          <p:cNvPr id="4" name="Picture 3">
            <a:extLst>
              <a:ext uri="{FF2B5EF4-FFF2-40B4-BE49-F238E27FC236}">
                <a16:creationId xmlns:a16="http://schemas.microsoft.com/office/drawing/2014/main" id="{8ED92A11-2AD9-1FF7-D128-F466CB252AB2}"/>
              </a:ext>
            </a:extLst>
          </p:cNvPr>
          <p:cNvPicPr>
            <a:picLocks noChangeAspect="1"/>
          </p:cNvPicPr>
          <p:nvPr/>
        </p:nvPicPr>
        <p:blipFill>
          <a:blip r:embed="rId2"/>
          <a:stretch>
            <a:fillRect/>
          </a:stretch>
        </p:blipFill>
        <p:spPr>
          <a:xfrm>
            <a:off x="9378778" y="4527517"/>
            <a:ext cx="2593889" cy="1578452"/>
          </a:xfrm>
          <a:prstGeom prst="rect">
            <a:avLst/>
          </a:prstGeom>
          <a:ln>
            <a:solidFill>
              <a:schemeClr val="accent1"/>
            </a:solidFill>
          </a:ln>
        </p:spPr>
      </p:pic>
      <p:pic>
        <p:nvPicPr>
          <p:cNvPr id="2050" name="Picture 2" descr="Diagram showing how AWS Lambda works. A photograph is taken, then uploaded to the S3 bucket. Lambda is triggered to run resizing code, and the photo is resized. ">
            <a:extLst>
              <a:ext uri="{FF2B5EF4-FFF2-40B4-BE49-F238E27FC236}">
                <a16:creationId xmlns:a16="http://schemas.microsoft.com/office/drawing/2014/main" id="{065D7C20-D621-4817-1E80-426C45CC0F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13" t="13866" r="4097" b="18661"/>
          <a:stretch/>
        </p:blipFill>
        <p:spPr bwMode="auto">
          <a:xfrm>
            <a:off x="566969" y="4070503"/>
            <a:ext cx="8504304" cy="1798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0769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A7AC8-82F6-9DBD-56A2-6D18D5747E24}"/>
              </a:ext>
            </a:extLst>
          </p:cNvPr>
          <p:cNvSpPr>
            <a:spLocks noGrp="1"/>
          </p:cNvSpPr>
          <p:nvPr>
            <p:ph type="title"/>
          </p:nvPr>
        </p:nvSpPr>
        <p:spPr>
          <a:xfrm>
            <a:off x="1097280" y="286603"/>
            <a:ext cx="10406861" cy="1450757"/>
          </a:xfrm>
        </p:spPr>
        <p:txBody>
          <a:bodyPr/>
          <a:lstStyle/>
          <a:p>
            <a:r>
              <a:rPr lang="en-US" dirty="0"/>
              <a:t>AWS Identity &amp; Access Management (IAM)</a:t>
            </a:r>
          </a:p>
        </p:txBody>
      </p:sp>
      <p:sp>
        <p:nvSpPr>
          <p:cNvPr id="3" name="Content Placeholder 2">
            <a:extLst>
              <a:ext uri="{FF2B5EF4-FFF2-40B4-BE49-F238E27FC236}">
                <a16:creationId xmlns:a16="http://schemas.microsoft.com/office/drawing/2014/main" id="{1A6F588F-7E8D-13DD-246B-D435E57C7DB8}"/>
              </a:ext>
            </a:extLst>
          </p:cNvPr>
          <p:cNvSpPr>
            <a:spLocks noGrp="1"/>
          </p:cNvSpPr>
          <p:nvPr>
            <p:ph idx="1"/>
          </p:nvPr>
        </p:nvSpPr>
        <p:spPr/>
        <p:txBody>
          <a:bodyPr/>
          <a:lstStyle/>
          <a:p>
            <a:r>
              <a:rPr lang="en-US" dirty="0"/>
              <a:t>Identity and Access Management (IAM) allows you to apply fine-grained access controls</a:t>
            </a:r>
          </a:p>
          <a:p>
            <a:pPr lvl="1"/>
            <a:r>
              <a:rPr lang="en-US" dirty="0"/>
              <a:t>Access controls based on department, title, job role, team name, etc.</a:t>
            </a:r>
          </a:p>
          <a:p>
            <a:pPr lvl="1"/>
            <a:r>
              <a:rPr lang="en-US" dirty="0"/>
              <a:t>Establish permission guardrails for IAM users and/or roles</a:t>
            </a:r>
          </a:p>
          <a:p>
            <a:pPr lvl="1"/>
            <a:r>
              <a:rPr lang="en-US" dirty="0"/>
              <a:t>Manage per-account IAM identities</a:t>
            </a:r>
          </a:p>
          <a:p>
            <a:pPr lvl="1"/>
            <a:r>
              <a:rPr lang="en-US" dirty="0"/>
              <a:t>Set, verify, and right-size permissions toward principles of least privilege</a:t>
            </a:r>
          </a:p>
          <a:p>
            <a:pPr lvl="1"/>
            <a:endParaRPr lang="en-US" dirty="0"/>
          </a:p>
        </p:txBody>
      </p:sp>
      <p:pic>
        <p:nvPicPr>
          <p:cNvPr id="2050" name="Picture 2" descr="Use IAM to specify who can access resources across AWS">
            <a:extLst>
              <a:ext uri="{FF2B5EF4-FFF2-40B4-BE49-F238E27FC236}">
                <a16:creationId xmlns:a16="http://schemas.microsoft.com/office/drawing/2014/main" id="{EA726161-FA03-4B30-4118-562C41F182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58" t="8166" r="4325" b="8166"/>
          <a:stretch/>
        </p:blipFill>
        <p:spPr bwMode="auto">
          <a:xfrm>
            <a:off x="1458818" y="3616081"/>
            <a:ext cx="6736904" cy="24898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2F6A04F-0C41-2045-FB95-BF769314344F}"/>
              </a:ext>
            </a:extLst>
          </p:cNvPr>
          <p:cNvPicPr>
            <a:picLocks noChangeAspect="1"/>
          </p:cNvPicPr>
          <p:nvPr/>
        </p:nvPicPr>
        <p:blipFill>
          <a:blip r:embed="rId3"/>
          <a:stretch>
            <a:fillRect/>
          </a:stretch>
        </p:blipFill>
        <p:spPr>
          <a:xfrm>
            <a:off x="9378778" y="4527517"/>
            <a:ext cx="2593889" cy="1578452"/>
          </a:xfrm>
          <a:prstGeom prst="rect">
            <a:avLst/>
          </a:prstGeom>
          <a:ln>
            <a:solidFill>
              <a:schemeClr val="accent1"/>
            </a:solidFill>
          </a:ln>
        </p:spPr>
      </p:pic>
    </p:spTree>
    <p:extLst>
      <p:ext uri="{BB962C8B-B14F-4D97-AF65-F5344CB8AC3E}">
        <p14:creationId xmlns:p14="http://schemas.microsoft.com/office/powerpoint/2010/main" val="22117366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A7AC8-82F6-9DBD-56A2-6D18D5747E24}"/>
              </a:ext>
            </a:extLst>
          </p:cNvPr>
          <p:cNvSpPr>
            <a:spLocks noGrp="1"/>
          </p:cNvSpPr>
          <p:nvPr>
            <p:ph type="title"/>
          </p:nvPr>
        </p:nvSpPr>
        <p:spPr/>
        <p:txBody>
          <a:bodyPr/>
          <a:lstStyle/>
          <a:p>
            <a:r>
              <a:rPr lang="en-US" dirty="0"/>
              <a:t>Amazon Web Services S3</a:t>
            </a:r>
          </a:p>
        </p:txBody>
      </p:sp>
      <p:sp>
        <p:nvSpPr>
          <p:cNvPr id="3" name="Content Placeholder 2">
            <a:extLst>
              <a:ext uri="{FF2B5EF4-FFF2-40B4-BE49-F238E27FC236}">
                <a16:creationId xmlns:a16="http://schemas.microsoft.com/office/drawing/2014/main" id="{1A6F588F-7E8D-13DD-246B-D435E57C7DB8}"/>
              </a:ext>
            </a:extLst>
          </p:cNvPr>
          <p:cNvSpPr>
            <a:spLocks noGrp="1"/>
          </p:cNvSpPr>
          <p:nvPr>
            <p:ph idx="1"/>
          </p:nvPr>
        </p:nvSpPr>
        <p:spPr>
          <a:xfrm>
            <a:off x="1097280" y="1845733"/>
            <a:ext cx="10058400" cy="4369715"/>
          </a:xfrm>
        </p:spPr>
        <p:txBody>
          <a:bodyPr>
            <a:normAutofit/>
          </a:bodyPr>
          <a:lstStyle/>
          <a:p>
            <a:r>
              <a:rPr lang="en-US" dirty="0"/>
              <a:t>Navigate to the AWS S3 Console and create a new General purpose storage bucket</a:t>
            </a:r>
          </a:p>
          <a:p>
            <a:pPr lvl="1"/>
            <a:r>
              <a:rPr lang="en-US" dirty="0"/>
              <a:t>Bucket Name: my3990bucket (no spaces or uppercase letters!)</a:t>
            </a:r>
          </a:p>
          <a:p>
            <a:pPr lvl="1"/>
            <a:r>
              <a:rPr lang="en-US" dirty="0"/>
              <a:t>Region: US-East-2 (Ohio)</a:t>
            </a:r>
          </a:p>
          <a:p>
            <a:pPr lvl="2"/>
            <a:r>
              <a:rPr lang="en-US" dirty="0"/>
              <a:t>Your Lambda function must be in the same region!</a:t>
            </a:r>
          </a:p>
          <a:p>
            <a:pPr lvl="1"/>
            <a:r>
              <a:rPr lang="en-US" dirty="0"/>
              <a:t>Access Control Lists Disabled</a:t>
            </a:r>
          </a:p>
          <a:p>
            <a:pPr lvl="2"/>
            <a:r>
              <a:rPr lang="en-US" dirty="0"/>
              <a:t>You can enable ACL’s to allow access to other AWS accounts</a:t>
            </a:r>
          </a:p>
          <a:p>
            <a:pPr lvl="1"/>
            <a:r>
              <a:rPr lang="en-US" dirty="0"/>
              <a:t>Block Public Access to Bucket</a:t>
            </a:r>
          </a:p>
          <a:p>
            <a:pPr lvl="2"/>
            <a:r>
              <a:rPr lang="en-US" dirty="0"/>
              <a:t>You could optionally allow different levels of direct access to the bucket and objects</a:t>
            </a:r>
          </a:p>
          <a:p>
            <a:pPr lvl="1"/>
            <a:r>
              <a:rPr lang="en-US" dirty="0"/>
              <a:t>Bucket Versioning Disabled</a:t>
            </a:r>
          </a:p>
          <a:p>
            <a:pPr lvl="2"/>
            <a:r>
              <a:rPr lang="en-US" dirty="0"/>
              <a:t>Keep old versions of items when items are changed</a:t>
            </a:r>
          </a:p>
          <a:p>
            <a:pPr lvl="1"/>
            <a:r>
              <a:rPr lang="en-US" dirty="0"/>
              <a:t>Optionally add Tags or enable Server-Side Encryption</a:t>
            </a:r>
          </a:p>
          <a:p>
            <a:pPr lvl="1"/>
            <a:r>
              <a:rPr lang="en-US" dirty="0"/>
              <a:t>Object Lock – Disable</a:t>
            </a:r>
          </a:p>
          <a:p>
            <a:pPr lvl="2"/>
            <a:r>
              <a:rPr lang="en-US" dirty="0"/>
              <a:t>Write once read many (WORM), prevent items from being deleted or overwritten, requires versioning</a:t>
            </a:r>
          </a:p>
          <a:p>
            <a:pPr lvl="1"/>
            <a:r>
              <a:rPr lang="en-US" dirty="0"/>
              <a:t>Create Bucket!</a:t>
            </a:r>
          </a:p>
          <a:p>
            <a:pPr lvl="1"/>
            <a:endParaRPr lang="en-US" dirty="0"/>
          </a:p>
        </p:txBody>
      </p:sp>
      <p:pic>
        <p:nvPicPr>
          <p:cNvPr id="4" name="Picture 3">
            <a:extLst>
              <a:ext uri="{FF2B5EF4-FFF2-40B4-BE49-F238E27FC236}">
                <a16:creationId xmlns:a16="http://schemas.microsoft.com/office/drawing/2014/main" id="{ACA7F876-6E84-7370-BD16-95009BDCD01F}"/>
              </a:ext>
            </a:extLst>
          </p:cNvPr>
          <p:cNvPicPr>
            <a:picLocks noChangeAspect="1"/>
          </p:cNvPicPr>
          <p:nvPr/>
        </p:nvPicPr>
        <p:blipFill>
          <a:blip r:embed="rId3"/>
          <a:stretch>
            <a:fillRect/>
          </a:stretch>
        </p:blipFill>
        <p:spPr>
          <a:xfrm>
            <a:off x="9378778" y="4527517"/>
            <a:ext cx="2593889" cy="1578452"/>
          </a:xfrm>
          <a:prstGeom prst="rect">
            <a:avLst/>
          </a:prstGeom>
          <a:ln>
            <a:solidFill>
              <a:schemeClr val="accent1"/>
            </a:solidFill>
          </a:ln>
        </p:spPr>
      </p:pic>
      <p:pic>
        <p:nvPicPr>
          <p:cNvPr id="1026" name="Picture 2" descr="S3 Bucket with Objects | AWS Storage">
            <a:extLst>
              <a:ext uri="{FF2B5EF4-FFF2-40B4-BE49-F238E27FC236}">
                <a16:creationId xmlns:a16="http://schemas.microsoft.com/office/drawing/2014/main" id="{C4CC59AB-9603-3F2E-3A14-D112785F1B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0900" y="2064140"/>
            <a:ext cx="1793274" cy="1793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4111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A7AC8-82F6-9DBD-56A2-6D18D5747E24}"/>
              </a:ext>
            </a:extLst>
          </p:cNvPr>
          <p:cNvSpPr>
            <a:spLocks noGrp="1"/>
          </p:cNvSpPr>
          <p:nvPr>
            <p:ph type="title"/>
          </p:nvPr>
        </p:nvSpPr>
        <p:spPr/>
        <p:txBody>
          <a:bodyPr/>
          <a:lstStyle/>
          <a:p>
            <a:r>
              <a:rPr lang="en-US" dirty="0"/>
              <a:t>Amazon Web Services S3</a:t>
            </a:r>
          </a:p>
        </p:txBody>
      </p:sp>
      <p:sp>
        <p:nvSpPr>
          <p:cNvPr id="3" name="Content Placeholder 2">
            <a:extLst>
              <a:ext uri="{FF2B5EF4-FFF2-40B4-BE49-F238E27FC236}">
                <a16:creationId xmlns:a16="http://schemas.microsoft.com/office/drawing/2014/main" id="{1A6F588F-7E8D-13DD-246B-D435E57C7DB8}"/>
              </a:ext>
            </a:extLst>
          </p:cNvPr>
          <p:cNvSpPr>
            <a:spLocks noGrp="1"/>
          </p:cNvSpPr>
          <p:nvPr>
            <p:ph idx="1"/>
          </p:nvPr>
        </p:nvSpPr>
        <p:spPr>
          <a:xfrm>
            <a:off x="1097280" y="1845733"/>
            <a:ext cx="10058400" cy="4621974"/>
          </a:xfrm>
        </p:spPr>
        <p:txBody>
          <a:bodyPr>
            <a:normAutofit/>
          </a:bodyPr>
          <a:lstStyle/>
          <a:p>
            <a:r>
              <a:rPr lang="en-US" dirty="0"/>
              <a:t>Upload a test image to your new bucket</a:t>
            </a:r>
          </a:p>
          <a:p>
            <a:pPr lvl="1"/>
            <a:r>
              <a:rPr lang="en-US" dirty="0"/>
              <a:t>Make sure things work as expected!</a:t>
            </a:r>
          </a:p>
          <a:p>
            <a:pPr lvl="1"/>
            <a:r>
              <a:rPr lang="en-US" dirty="0"/>
              <a:t>Make sure you understand uploading objects through the GUI console</a:t>
            </a:r>
          </a:p>
          <a:p>
            <a:pPr lvl="1"/>
            <a:r>
              <a:rPr lang="en-US" dirty="0"/>
              <a:t>Open the newly created bucket and select Upload from the Objects tab</a:t>
            </a:r>
          </a:p>
          <a:p>
            <a:pPr lvl="2"/>
            <a:r>
              <a:rPr lang="en-US" dirty="0"/>
              <a:t>Drag &amp; Drop or browse for files</a:t>
            </a:r>
          </a:p>
          <a:p>
            <a:pPr lvl="2"/>
            <a:r>
              <a:rPr lang="en-US" dirty="0"/>
              <a:t>Optionally create folders for organization</a:t>
            </a:r>
          </a:p>
          <a:p>
            <a:pPr lvl="2"/>
            <a:r>
              <a:rPr lang="en-US" dirty="0"/>
              <a:t>Optionally adjust other settings for encryption, versioning, or others</a:t>
            </a:r>
          </a:p>
          <a:p>
            <a:pPr lvl="1"/>
            <a:r>
              <a:rPr lang="en-US" dirty="0"/>
              <a:t>Make sure to hit the orange Upload button after adding your file!</a:t>
            </a:r>
          </a:p>
          <a:p>
            <a:pPr lvl="2"/>
            <a:r>
              <a:rPr lang="en-US" dirty="0"/>
              <a:t>Example file uploaded: dogpic1.jpg</a:t>
            </a:r>
          </a:p>
          <a:p>
            <a:pPr lvl="3"/>
            <a:r>
              <a:rPr lang="en-US" dirty="0">
                <a:hlinkClick r:id="rId2"/>
              </a:rPr>
              <a:t>https://jpatalon.cs.edinboro.edu/cmac3990/dogpic1.jpg</a:t>
            </a:r>
            <a:endParaRPr lang="en-US" dirty="0"/>
          </a:p>
          <a:p>
            <a:pPr lvl="1"/>
            <a:r>
              <a:rPr lang="en-US" dirty="0"/>
              <a:t>Click the new bucket object to see the details</a:t>
            </a:r>
          </a:p>
          <a:p>
            <a:pPr lvl="2"/>
            <a:r>
              <a:rPr lang="en-US" dirty="0"/>
              <a:t>S3 Uniform Resource Identifier (URI), Amazon Resource Name (ARN), Object URL</a:t>
            </a:r>
          </a:p>
          <a:p>
            <a:pPr lvl="2"/>
            <a:r>
              <a:rPr lang="en-US" dirty="0"/>
              <a:t>Browse to the Object URL to make sure it works!</a:t>
            </a:r>
          </a:p>
          <a:p>
            <a:pPr lvl="3"/>
            <a:r>
              <a:rPr lang="en-US" dirty="0"/>
              <a:t>Direct access is blocked - no permissions!</a:t>
            </a:r>
          </a:p>
          <a:p>
            <a:pPr lvl="3"/>
            <a:r>
              <a:rPr lang="en-US" dirty="0"/>
              <a:t>Click the “Open </a:t>
            </a:r>
            <a:r>
              <a:rPr lang="en-US" dirty="0">
                <a:sym typeface="Wingdings" pitchFamily="2" charset="2"/>
              </a:rPr>
              <a:t>” button to open within your account</a:t>
            </a:r>
          </a:p>
          <a:p>
            <a:pPr lvl="3"/>
            <a:endParaRPr lang="en-US" dirty="0"/>
          </a:p>
        </p:txBody>
      </p:sp>
      <p:pic>
        <p:nvPicPr>
          <p:cNvPr id="4" name="Picture 3">
            <a:extLst>
              <a:ext uri="{FF2B5EF4-FFF2-40B4-BE49-F238E27FC236}">
                <a16:creationId xmlns:a16="http://schemas.microsoft.com/office/drawing/2014/main" id="{ACA7F876-6E84-7370-BD16-95009BDCD01F}"/>
              </a:ext>
            </a:extLst>
          </p:cNvPr>
          <p:cNvPicPr>
            <a:picLocks noChangeAspect="1"/>
          </p:cNvPicPr>
          <p:nvPr/>
        </p:nvPicPr>
        <p:blipFill>
          <a:blip r:embed="rId3"/>
          <a:stretch>
            <a:fillRect/>
          </a:stretch>
        </p:blipFill>
        <p:spPr>
          <a:xfrm>
            <a:off x="9378778" y="4527517"/>
            <a:ext cx="2593889" cy="1578452"/>
          </a:xfrm>
          <a:prstGeom prst="rect">
            <a:avLst/>
          </a:prstGeom>
          <a:ln>
            <a:solidFill>
              <a:schemeClr val="accent1"/>
            </a:solidFill>
          </a:ln>
        </p:spPr>
      </p:pic>
      <p:pic>
        <p:nvPicPr>
          <p:cNvPr id="1026" name="Picture 2" descr="S3 Bucket with Objects | AWS Storage">
            <a:extLst>
              <a:ext uri="{FF2B5EF4-FFF2-40B4-BE49-F238E27FC236}">
                <a16:creationId xmlns:a16="http://schemas.microsoft.com/office/drawing/2014/main" id="{C4CC59AB-9603-3F2E-3A14-D112785F1B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0900" y="2064140"/>
            <a:ext cx="1793274" cy="1793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094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B18B5-1E24-C745-92E6-FC28713EAC11}"/>
              </a:ext>
            </a:extLst>
          </p:cNvPr>
          <p:cNvSpPr>
            <a:spLocks noGrp="1"/>
          </p:cNvSpPr>
          <p:nvPr>
            <p:ph type="title"/>
          </p:nvPr>
        </p:nvSpPr>
        <p:spPr/>
        <p:txBody>
          <a:bodyPr/>
          <a:lstStyle/>
          <a:p>
            <a:r>
              <a:rPr lang="en-US" dirty="0"/>
              <a:t>Project</a:t>
            </a:r>
          </a:p>
        </p:txBody>
      </p:sp>
      <p:sp>
        <p:nvSpPr>
          <p:cNvPr id="3" name="Content Placeholder 2">
            <a:extLst>
              <a:ext uri="{FF2B5EF4-FFF2-40B4-BE49-F238E27FC236}">
                <a16:creationId xmlns:a16="http://schemas.microsoft.com/office/drawing/2014/main" id="{77F0677B-400C-1D4D-90E0-D42C7B203B27}"/>
              </a:ext>
            </a:extLst>
          </p:cNvPr>
          <p:cNvSpPr>
            <a:spLocks noGrp="1"/>
          </p:cNvSpPr>
          <p:nvPr>
            <p:ph idx="1"/>
          </p:nvPr>
        </p:nvSpPr>
        <p:spPr>
          <a:xfrm>
            <a:off x="1097280" y="1845734"/>
            <a:ext cx="10058400" cy="4400688"/>
          </a:xfrm>
        </p:spPr>
        <p:txBody>
          <a:bodyPr>
            <a:normAutofit/>
          </a:bodyPr>
          <a:lstStyle/>
          <a:p>
            <a:r>
              <a:rPr lang="en-US" dirty="0"/>
              <a:t>Provide a report and presentation on your chosen topic</a:t>
            </a:r>
          </a:p>
          <a:p>
            <a:r>
              <a:rPr lang="en-US" dirty="0"/>
              <a:t>Your </a:t>
            </a:r>
            <a:r>
              <a:rPr lang="en-US" b="1" dirty="0">
                <a:solidFill>
                  <a:schemeClr val="tx1"/>
                </a:solidFill>
              </a:rPr>
              <a:t>report</a:t>
            </a:r>
            <a:r>
              <a:rPr lang="en-US" dirty="0">
                <a:solidFill>
                  <a:schemeClr val="tx1"/>
                </a:solidFill>
              </a:rPr>
              <a:t> </a:t>
            </a:r>
            <a:r>
              <a:rPr lang="en-US" dirty="0"/>
              <a:t>and presentation should contain the following:</a:t>
            </a:r>
          </a:p>
          <a:p>
            <a:pPr lvl="1"/>
            <a:r>
              <a:rPr lang="en-US" dirty="0"/>
              <a:t>Describe the standard definitions and terms</a:t>
            </a:r>
          </a:p>
          <a:p>
            <a:pPr lvl="1"/>
            <a:r>
              <a:rPr lang="en-US" dirty="0"/>
              <a:t>Walk through the history of the technology</a:t>
            </a:r>
          </a:p>
          <a:p>
            <a:pPr lvl="1"/>
            <a:r>
              <a:rPr lang="en-US" dirty="0"/>
              <a:t>Walk through what software/hardware you used and how</a:t>
            </a:r>
          </a:p>
          <a:p>
            <a:pPr lvl="1"/>
            <a:r>
              <a:rPr lang="en-US" dirty="0"/>
              <a:t>Documentation, description of services, implementation guide, etc.</a:t>
            </a:r>
          </a:p>
          <a:p>
            <a:pPr lvl="1"/>
            <a:r>
              <a:rPr lang="en-US" dirty="0"/>
              <a:t>References!</a:t>
            </a:r>
          </a:p>
          <a:p>
            <a:r>
              <a:rPr lang="en-US" dirty="0"/>
              <a:t>Presentation</a:t>
            </a:r>
          </a:p>
          <a:p>
            <a:pPr lvl="1"/>
            <a:r>
              <a:rPr lang="en-US" dirty="0"/>
              <a:t>5-10 minute discussion of your report</a:t>
            </a:r>
          </a:p>
          <a:p>
            <a:pPr lvl="1"/>
            <a:r>
              <a:rPr lang="en-US" dirty="0"/>
              <a:t>Basic implementation – How did you install?</a:t>
            </a:r>
          </a:p>
          <a:p>
            <a:pPr lvl="2"/>
            <a:r>
              <a:rPr lang="en-US" dirty="0"/>
              <a:t>Documentation of steps that can be given to a junior admin!</a:t>
            </a:r>
          </a:p>
          <a:p>
            <a:pPr lvl="2"/>
            <a:r>
              <a:rPr lang="en-US" dirty="0"/>
              <a:t>PowerPoint or another presentation showing steps with pictures will help!</a:t>
            </a:r>
          </a:p>
          <a:p>
            <a:pPr lvl="2"/>
            <a:r>
              <a:rPr lang="en-US" dirty="0"/>
              <a:t>Live examples where possible!</a:t>
            </a:r>
          </a:p>
        </p:txBody>
      </p:sp>
      <p:pic>
        <p:nvPicPr>
          <p:cNvPr id="1026" name="Picture 2" descr="Traditional vs Dynamic Project Management - 6 Important Differences"/>
          <p:cNvPicPr>
            <a:picLocks noChangeAspect="1" noChangeArrowheads="1"/>
          </p:cNvPicPr>
          <p:nvPr/>
        </p:nvPicPr>
        <p:blipFill rotWithShape="1">
          <a:blip r:embed="rId3">
            <a:extLst>
              <a:ext uri="{28A0092B-C50C-407E-A947-70E740481C1C}">
                <a14:useLocalDpi xmlns:a14="http://schemas.microsoft.com/office/drawing/2010/main" val="0"/>
              </a:ext>
            </a:extLst>
          </a:blip>
          <a:srcRect l="10140" t="5642" r="14571" b="4663"/>
          <a:stretch/>
        </p:blipFill>
        <p:spPr bwMode="auto">
          <a:xfrm>
            <a:off x="7913077" y="4427752"/>
            <a:ext cx="3596054" cy="141913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1560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A7AC8-82F6-9DBD-56A2-6D18D5747E24}"/>
              </a:ext>
            </a:extLst>
          </p:cNvPr>
          <p:cNvSpPr>
            <a:spLocks noGrp="1"/>
          </p:cNvSpPr>
          <p:nvPr>
            <p:ph type="title"/>
          </p:nvPr>
        </p:nvSpPr>
        <p:spPr/>
        <p:txBody>
          <a:bodyPr/>
          <a:lstStyle/>
          <a:p>
            <a:r>
              <a:rPr lang="en-US" dirty="0"/>
              <a:t>Amazon Web Services Lambda</a:t>
            </a:r>
          </a:p>
        </p:txBody>
      </p:sp>
      <p:sp>
        <p:nvSpPr>
          <p:cNvPr id="3" name="Content Placeholder 2">
            <a:extLst>
              <a:ext uri="{FF2B5EF4-FFF2-40B4-BE49-F238E27FC236}">
                <a16:creationId xmlns:a16="http://schemas.microsoft.com/office/drawing/2014/main" id="{1A6F588F-7E8D-13DD-246B-D435E57C7DB8}"/>
              </a:ext>
            </a:extLst>
          </p:cNvPr>
          <p:cNvSpPr>
            <a:spLocks noGrp="1"/>
          </p:cNvSpPr>
          <p:nvPr>
            <p:ph idx="1"/>
          </p:nvPr>
        </p:nvSpPr>
        <p:spPr>
          <a:xfrm>
            <a:off x="1097280" y="1845734"/>
            <a:ext cx="10058400" cy="4406785"/>
          </a:xfrm>
        </p:spPr>
        <p:txBody>
          <a:bodyPr>
            <a:normAutofit/>
          </a:bodyPr>
          <a:lstStyle/>
          <a:p>
            <a:r>
              <a:rPr lang="en-US" dirty="0"/>
              <a:t>Navigate to the AWS Lambda console and create a new function</a:t>
            </a:r>
          </a:p>
          <a:p>
            <a:pPr lvl="1"/>
            <a:r>
              <a:rPr lang="en-US" dirty="0"/>
              <a:t>Select Use a Blueprint to create our new function</a:t>
            </a:r>
          </a:p>
          <a:p>
            <a:pPr lvl="1"/>
            <a:r>
              <a:rPr lang="en-US" dirty="0"/>
              <a:t>Search for and select the blueprint “s3-get-object-python”</a:t>
            </a:r>
          </a:p>
          <a:p>
            <a:pPr lvl="2"/>
            <a:r>
              <a:rPr lang="en-US" dirty="0"/>
              <a:t>There are many other blueprints available for other usages</a:t>
            </a:r>
          </a:p>
          <a:p>
            <a:pPr lvl="1"/>
            <a:r>
              <a:rPr lang="en-US" dirty="0"/>
              <a:t>Give your function a name: my-3990-s3-function</a:t>
            </a:r>
          </a:p>
          <a:p>
            <a:pPr lvl="1"/>
            <a:r>
              <a:rPr lang="en-US" dirty="0"/>
              <a:t>Select </a:t>
            </a:r>
            <a:r>
              <a:rPr lang="en-US" u="sng" dirty="0"/>
              <a:t>Create a new role from Amazon policy templates </a:t>
            </a:r>
            <a:r>
              <a:rPr lang="en-US" dirty="0"/>
              <a:t>for the execution role</a:t>
            </a:r>
          </a:p>
          <a:p>
            <a:pPr lvl="1"/>
            <a:r>
              <a:rPr lang="en-US" dirty="0"/>
              <a:t>Give the role a name: my-3990-s3-function-role</a:t>
            </a:r>
          </a:p>
          <a:p>
            <a:pPr lvl="1"/>
            <a:r>
              <a:rPr lang="en-US" dirty="0"/>
              <a:t>Under S3 trigger choose the bucket we created earlier</a:t>
            </a:r>
          </a:p>
          <a:p>
            <a:pPr lvl="2"/>
            <a:r>
              <a:rPr lang="en-US" dirty="0"/>
              <a:t>Optional event types: PUT, POST, Copy, Delete, etc.</a:t>
            </a:r>
          </a:p>
          <a:p>
            <a:pPr lvl="2"/>
            <a:r>
              <a:rPr lang="en-US" dirty="0"/>
              <a:t>Optional prefixes or suffixes to limit actions to specific directories, file names, or file types</a:t>
            </a:r>
          </a:p>
          <a:p>
            <a:pPr lvl="2"/>
            <a:r>
              <a:rPr lang="en-US" dirty="0"/>
              <a:t>Acknowledge the recursive invocation warning</a:t>
            </a:r>
          </a:p>
          <a:p>
            <a:pPr lvl="1"/>
            <a:r>
              <a:rPr lang="en-US" dirty="0"/>
              <a:t>Review the Lambda code to see what it is doing</a:t>
            </a:r>
          </a:p>
          <a:p>
            <a:pPr lvl="1"/>
            <a:r>
              <a:rPr lang="en-US" dirty="0"/>
              <a:t>Create Function!</a:t>
            </a:r>
          </a:p>
        </p:txBody>
      </p:sp>
      <p:pic>
        <p:nvPicPr>
          <p:cNvPr id="4" name="Picture 3">
            <a:extLst>
              <a:ext uri="{FF2B5EF4-FFF2-40B4-BE49-F238E27FC236}">
                <a16:creationId xmlns:a16="http://schemas.microsoft.com/office/drawing/2014/main" id="{8ED92A11-2AD9-1FF7-D128-F466CB252AB2}"/>
              </a:ext>
            </a:extLst>
          </p:cNvPr>
          <p:cNvPicPr>
            <a:picLocks noChangeAspect="1"/>
          </p:cNvPicPr>
          <p:nvPr/>
        </p:nvPicPr>
        <p:blipFill>
          <a:blip r:embed="rId2"/>
          <a:stretch>
            <a:fillRect/>
          </a:stretch>
        </p:blipFill>
        <p:spPr>
          <a:xfrm>
            <a:off x="9378778" y="4527517"/>
            <a:ext cx="2593889" cy="1578452"/>
          </a:xfrm>
          <a:prstGeom prst="rect">
            <a:avLst/>
          </a:prstGeom>
          <a:ln>
            <a:solidFill>
              <a:schemeClr val="accent1"/>
            </a:solidFill>
          </a:ln>
        </p:spPr>
      </p:pic>
      <p:pic>
        <p:nvPicPr>
          <p:cNvPr id="5" name="Picture 2" descr="AWS Lambda function | Creating your own serverless functions">
            <a:extLst>
              <a:ext uri="{FF2B5EF4-FFF2-40B4-BE49-F238E27FC236}">
                <a16:creationId xmlns:a16="http://schemas.microsoft.com/office/drawing/2014/main" id="{C5EA2FC3-2B0E-820A-A8F3-9439C63935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62181" y="2513176"/>
            <a:ext cx="1831647" cy="1831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2842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A7AC8-82F6-9DBD-56A2-6D18D5747E24}"/>
              </a:ext>
            </a:extLst>
          </p:cNvPr>
          <p:cNvSpPr>
            <a:spLocks noGrp="1"/>
          </p:cNvSpPr>
          <p:nvPr>
            <p:ph type="title"/>
          </p:nvPr>
        </p:nvSpPr>
        <p:spPr/>
        <p:txBody>
          <a:bodyPr/>
          <a:lstStyle/>
          <a:p>
            <a:r>
              <a:rPr lang="en-US" dirty="0"/>
              <a:t>Amazon Web Services Lambda</a:t>
            </a:r>
          </a:p>
        </p:txBody>
      </p:sp>
      <p:sp>
        <p:nvSpPr>
          <p:cNvPr id="3" name="Content Placeholder 2">
            <a:extLst>
              <a:ext uri="{FF2B5EF4-FFF2-40B4-BE49-F238E27FC236}">
                <a16:creationId xmlns:a16="http://schemas.microsoft.com/office/drawing/2014/main" id="{1A6F588F-7E8D-13DD-246B-D435E57C7DB8}"/>
              </a:ext>
            </a:extLst>
          </p:cNvPr>
          <p:cNvSpPr>
            <a:spLocks noGrp="1"/>
          </p:cNvSpPr>
          <p:nvPr>
            <p:ph idx="1"/>
          </p:nvPr>
        </p:nvSpPr>
        <p:spPr>
          <a:xfrm>
            <a:off x="1097280" y="1845734"/>
            <a:ext cx="10058400" cy="4406785"/>
          </a:xfrm>
        </p:spPr>
        <p:txBody>
          <a:bodyPr>
            <a:normAutofit/>
          </a:bodyPr>
          <a:lstStyle/>
          <a:p>
            <a:r>
              <a:rPr lang="en-US" dirty="0"/>
              <a:t>Test our new function in the Lambda console</a:t>
            </a:r>
          </a:p>
          <a:p>
            <a:pPr lvl="1"/>
            <a:r>
              <a:rPr lang="en-US" dirty="0"/>
              <a:t>Within our new Lambda function, on the Code tab, click the Test button</a:t>
            </a:r>
          </a:p>
          <a:p>
            <a:pPr lvl="1"/>
            <a:r>
              <a:rPr lang="en-US" dirty="0"/>
              <a:t>Select </a:t>
            </a:r>
            <a:r>
              <a:rPr lang="en-US" u="sng" dirty="0"/>
              <a:t>Create new test event </a:t>
            </a:r>
            <a:r>
              <a:rPr lang="en-US" dirty="0"/>
              <a:t>from the drop down menu</a:t>
            </a:r>
          </a:p>
          <a:p>
            <a:pPr lvl="2"/>
            <a:r>
              <a:rPr lang="en-US" dirty="0"/>
              <a:t>Give the event a name: my3990s3testevent</a:t>
            </a:r>
          </a:p>
          <a:p>
            <a:pPr lvl="2"/>
            <a:r>
              <a:rPr lang="en-US" dirty="0"/>
              <a:t>For Event Template choose S3 Put (s3-put)</a:t>
            </a:r>
          </a:p>
          <a:p>
            <a:pPr lvl="2"/>
            <a:r>
              <a:rPr lang="en-US" dirty="0"/>
              <a:t>In the JSON replace the S3 Bucket name with your bucket name!</a:t>
            </a:r>
          </a:p>
          <a:p>
            <a:pPr lvl="3"/>
            <a:r>
              <a:rPr lang="en-US" dirty="0"/>
              <a:t>Lines 23 &amp; 27</a:t>
            </a:r>
          </a:p>
          <a:p>
            <a:pPr lvl="2"/>
            <a:r>
              <a:rPr lang="en-US" dirty="0"/>
              <a:t>Replace the object key with your uploaded file name (ex: dogpic1.jpg)</a:t>
            </a:r>
          </a:p>
          <a:p>
            <a:pPr lvl="3"/>
            <a:r>
              <a:rPr lang="en-US" dirty="0"/>
              <a:t>Line 30</a:t>
            </a:r>
          </a:p>
          <a:p>
            <a:pPr lvl="2"/>
            <a:r>
              <a:rPr lang="en-US" dirty="0"/>
              <a:t>Save!</a:t>
            </a:r>
          </a:p>
          <a:p>
            <a:pPr lvl="1"/>
            <a:r>
              <a:rPr lang="en-US" dirty="0"/>
              <a:t>Invoke the test</a:t>
            </a:r>
          </a:p>
          <a:p>
            <a:pPr lvl="2"/>
            <a:r>
              <a:rPr lang="en-US" dirty="0"/>
              <a:t>Under Code Source in the test event, click Test</a:t>
            </a:r>
          </a:p>
          <a:p>
            <a:pPr lvl="2"/>
            <a:r>
              <a:rPr lang="en-US" dirty="0"/>
              <a:t>The execution results output will open, displaying the log of the function</a:t>
            </a:r>
          </a:p>
          <a:p>
            <a:pPr lvl="3"/>
            <a:endParaRPr lang="en-US" dirty="0"/>
          </a:p>
        </p:txBody>
      </p:sp>
      <p:pic>
        <p:nvPicPr>
          <p:cNvPr id="4" name="Picture 3">
            <a:extLst>
              <a:ext uri="{FF2B5EF4-FFF2-40B4-BE49-F238E27FC236}">
                <a16:creationId xmlns:a16="http://schemas.microsoft.com/office/drawing/2014/main" id="{8ED92A11-2AD9-1FF7-D128-F466CB252AB2}"/>
              </a:ext>
            </a:extLst>
          </p:cNvPr>
          <p:cNvPicPr>
            <a:picLocks noChangeAspect="1"/>
          </p:cNvPicPr>
          <p:nvPr/>
        </p:nvPicPr>
        <p:blipFill>
          <a:blip r:embed="rId2"/>
          <a:stretch>
            <a:fillRect/>
          </a:stretch>
        </p:blipFill>
        <p:spPr>
          <a:xfrm>
            <a:off x="9378778" y="4527517"/>
            <a:ext cx="2593889" cy="1578452"/>
          </a:xfrm>
          <a:prstGeom prst="rect">
            <a:avLst/>
          </a:prstGeom>
          <a:ln>
            <a:solidFill>
              <a:schemeClr val="accent1"/>
            </a:solidFill>
          </a:ln>
        </p:spPr>
      </p:pic>
      <p:pic>
        <p:nvPicPr>
          <p:cNvPr id="3074" name="Picture 2" descr="AWS Lambda function | Creating your own serverless functions">
            <a:extLst>
              <a:ext uri="{FF2B5EF4-FFF2-40B4-BE49-F238E27FC236}">
                <a16:creationId xmlns:a16="http://schemas.microsoft.com/office/drawing/2014/main" id="{C35CD79E-0FD6-374A-0EB3-4E13F98858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62181" y="2513176"/>
            <a:ext cx="1831647" cy="1831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019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A7AC8-82F6-9DBD-56A2-6D18D5747E24}"/>
              </a:ext>
            </a:extLst>
          </p:cNvPr>
          <p:cNvSpPr>
            <a:spLocks noGrp="1"/>
          </p:cNvSpPr>
          <p:nvPr>
            <p:ph type="title"/>
          </p:nvPr>
        </p:nvSpPr>
        <p:spPr/>
        <p:txBody>
          <a:bodyPr/>
          <a:lstStyle/>
          <a:p>
            <a:r>
              <a:rPr lang="en-US" dirty="0"/>
              <a:t>Amazon Web Services Lambda</a:t>
            </a:r>
          </a:p>
        </p:txBody>
      </p:sp>
      <p:sp>
        <p:nvSpPr>
          <p:cNvPr id="3" name="Content Placeholder 2">
            <a:extLst>
              <a:ext uri="{FF2B5EF4-FFF2-40B4-BE49-F238E27FC236}">
                <a16:creationId xmlns:a16="http://schemas.microsoft.com/office/drawing/2014/main" id="{1A6F588F-7E8D-13DD-246B-D435E57C7DB8}"/>
              </a:ext>
            </a:extLst>
          </p:cNvPr>
          <p:cNvSpPr>
            <a:spLocks noGrp="1"/>
          </p:cNvSpPr>
          <p:nvPr>
            <p:ph idx="1"/>
          </p:nvPr>
        </p:nvSpPr>
        <p:spPr>
          <a:xfrm>
            <a:off x="1097280" y="1845734"/>
            <a:ext cx="10058400" cy="4725663"/>
          </a:xfrm>
        </p:spPr>
        <p:txBody>
          <a:bodyPr>
            <a:normAutofit/>
          </a:bodyPr>
          <a:lstStyle/>
          <a:p>
            <a:r>
              <a:rPr lang="en-US" dirty="0"/>
              <a:t>Test our new function by uploading a new image to our S3 bucket</a:t>
            </a:r>
          </a:p>
          <a:p>
            <a:pPr lvl="1"/>
            <a:r>
              <a:rPr lang="en-US" dirty="0"/>
              <a:t>Return to our bucket and upload a new picture or two</a:t>
            </a:r>
          </a:p>
          <a:p>
            <a:pPr lvl="2"/>
            <a:r>
              <a:rPr lang="en-US" dirty="0">
                <a:hlinkClick r:id="rId2"/>
              </a:rPr>
              <a:t>https://jpatalon.cs.edinboro.edu/cmac3990/dogpic2.jpg</a:t>
            </a:r>
            <a:endParaRPr lang="en-US" dirty="0"/>
          </a:p>
          <a:p>
            <a:pPr lvl="2"/>
            <a:r>
              <a:rPr lang="en-US" dirty="0">
                <a:hlinkClick r:id="rId3"/>
              </a:rPr>
              <a:t>https://jpatalon.cs.edinboro.edu/cmac3990/dogpic3.jpg</a:t>
            </a:r>
            <a:endParaRPr lang="en-US" dirty="0"/>
          </a:p>
          <a:p>
            <a:pPr lvl="1"/>
            <a:r>
              <a:rPr lang="en-US" dirty="0"/>
              <a:t>Go back to the Lambda console and select our Lambda function</a:t>
            </a:r>
          </a:p>
          <a:p>
            <a:pPr lvl="1"/>
            <a:r>
              <a:rPr lang="en-US" dirty="0"/>
              <a:t>Select the Monitor tab of our Lambda function</a:t>
            </a:r>
          </a:p>
          <a:p>
            <a:pPr lvl="1"/>
            <a:r>
              <a:rPr lang="en-US" dirty="0"/>
              <a:t>Check that we have new invocations, matching the number of files we just uploaded</a:t>
            </a:r>
          </a:p>
          <a:p>
            <a:pPr lvl="2"/>
            <a:r>
              <a:rPr lang="en-US" dirty="0"/>
              <a:t>2 files uploaded = 2 invocations!</a:t>
            </a:r>
          </a:p>
          <a:p>
            <a:pPr lvl="1"/>
            <a:r>
              <a:rPr lang="en-US" dirty="0"/>
              <a:t>Don’t forget to cleanup and delete when we are done!</a:t>
            </a:r>
          </a:p>
          <a:p>
            <a:pPr lvl="2"/>
            <a:r>
              <a:rPr lang="en-US" dirty="0"/>
              <a:t>Lambda Function</a:t>
            </a:r>
          </a:p>
          <a:p>
            <a:pPr lvl="2"/>
            <a:r>
              <a:rPr lang="en-US" dirty="0"/>
              <a:t>IAM Policies (2)</a:t>
            </a:r>
          </a:p>
          <a:p>
            <a:pPr lvl="2"/>
            <a:r>
              <a:rPr lang="en-US" dirty="0"/>
              <a:t>IAM Execution Role</a:t>
            </a:r>
          </a:p>
          <a:p>
            <a:pPr lvl="2"/>
            <a:r>
              <a:rPr lang="en-US" dirty="0"/>
              <a:t>Empty &amp; delete S3 Bucket</a:t>
            </a:r>
          </a:p>
          <a:p>
            <a:pPr lvl="1"/>
            <a:r>
              <a:rPr lang="en-US" dirty="0"/>
              <a:t>This lambda function just displays the Content Type (image/jpeg) in the logs</a:t>
            </a:r>
          </a:p>
          <a:p>
            <a:pPr lvl="2"/>
            <a:r>
              <a:rPr lang="en-US" dirty="0"/>
              <a:t>Let’s try something more exciting!</a:t>
            </a:r>
          </a:p>
        </p:txBody>
      </p:sp>
      <p:pic>
        <p:nvPicPr>
          <p:cNvPr id="4" name="Picture 3">
            <a:extLst>
              <a:ext uri="{FF2B5EF4-FFF2-40B4-BE49-F238E27FC236}">
                <a16:creationId xmlns:a16="http://schemas.microsoft.com/office/drawing/2014/main" id="{8ED92A11-2AD9-1FF7-D128-F466CB252AB2}"/>
              </a:ext>
            </a:extLst>
          </p:cNvPr>
          <p:cNvPicPr>
            <a:picLocks noChangeAspect="1"/>
          </p:cNvPicPr>
          <p:nvPr/>
        </p:nvPicPr>
        <p:blipFill>
          <a:blip r:embed="rId4"/>
          <a:stretch>
            <a:fillRect/>
          </a:stretch>
        </p:blipFill>
        <p:spPr>
          <a:xfrm>
            <a:off x="9378778" y="4527517"/>
            <a:ext cx="2593889" cy="1578452"/>
          </a:xfrm>
          <a:prstGeom prst="rect">
            <a:avLst/>
          </a:prstGeom>
          <a:ln>
            <a:solidFill>
              <a:schemeClr val="accent1"/>
            </a:solidFill>
          </a:ln>
        </p:spPr>
      </p:pic>
      <p:pic>
        <p:nvPicPr>
          <p:cNvPr id="3074" name="Picture 2" descr="AWS Lambda function | Creating your own serverless functions">
            <a:extLst>
              <a:ext uri="{FF2B5EF4-FFF2-40B4-BE49-F238E27FC236}">
                <a16:creationId xmlns:a16="http://schemas.microsoft.com/office/drawing/2014/main" id="{C35CD79E-0FD6-374A-0EB3-4E13F988582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62181" y="2513176"/>
            <a:ext cx="1831647" cy="1831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2101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A7AC8-82F6-9DBD-56A2-6D18D5747E24}"/>
              </a:ext>
            </a:extLst>
          </p:cNvPr>
          <p:cNvSpPr>
            <a:spLocks noGrp="1"/>
          </p:cNvSpPr>
          <p:nvPr>
            <p:ph type="title"/>
          </p:nvPr>
        </p:nvSpPr>
        <p:spPr/>
        <p:txBody>
          <a:bodyPr/>
          <a:lstStyle/>
          <a:p>
            <a:r>
              <a:rPr lang="en-US" dirty="0"/>
              <a:t>Amazon Web Services S3 part </a:t>
            </a:r>
            <a:r>
              <a:rPr lang="en-US" dirty="0" err="1"/>
              <a:t>duex</a:t>
            </a:r>
            <a:endParaRPr lang="en-US" dirty="0"/>
          </a:p>
        </p:txBody>
      </p:sp>
      <p:sp>
        <p:nvSpPr>
          <p:cNvPr id="3" name="Content Placeholder 2">
            <a:extLst>
              <a:ext uri="{FF2B5EF4-FFF2-40B4-BE49-F238E27FC236}">
                <a16:creationId xmlns:a16="http://schemas.microsoft.com/office/drawing/2014/main" id="{1A6F588F-7E8D-13DD-246B-D435E57C7DB8}"/>
              </a:ext>
            </a:extLst>
          </p:cNvPr>
          <p:cNvSpPr>
            <a:spLocks noGrp="1"/>
          </p:cNvSpPr>
          <p:nvPr>
            <p:ph idx="1"/>
          </p:nvPr>
        </p:nvSpPr>
        <p:spPr>
          <a:xfrm>
            <a:off x="1097280" y="1845733"/>
            <a:ext cx="10058400" cy="4369715"/>
          </a:xfrm>
        </p:spPr>
        <p:txBody>
          <a:bodyPr>
            <a:normAutofit/>
          </a:bodyPr>
          <a:lstStyle/>
          <a:p>
            <a:r>
              <a:rPr lang="en-US" dirty="0"/>
              <a:t>Navigate to the AWS S3 Console and create two new storage buckets</a:t>
            </a:r>
          </a:p>
          <a:p>
            <a:pPr lvl="1"/>
            <a:r>
              <a:rPr lang="en-US" dirty="0"/>
              <a:t>my3990bucketsource</a:t>
            </a:r>
          </a:p>
          <a:p>
            <a:pPr lvl="1"/>
            <a:r>
              <a:rPr lang="en-US" dirty="0"/>
              <a:t>my3990bucketsource-resized</a:t>
            </a:r>
          </a:p>
          <a:p>
            <a:pPr lvl="1"/>
            <a:r>
              <a:rPr lang="en-US" dirty="0"/>
              <a:t>Use all default bucket settings</a:t>
            </a:r>
          </a:p>
          <a:p>
            <a:pPr lvl="1"/>
            <a:r>
              <a:rPr lang="en-US" dirty="0"/>
              <a:t>Make sure both buckets are in the same region!</a:t>
            </a:r>
          </a:p>
          <a:p>
            <a:pPr lvl="2"/>
            <a:r>
              <a:rPr lang="en-US" dirty="0"/>
              <a:t>US-East-2 Ohio</a:t>
            </a:r>
          </a:p>
          <a:p>
            <a:pPr lvl="1"/>
            <a:r>
              <a:rPr lang="en-US" dirty="0"/>
              <a:t>Upload an image to our new source bucket my3990bucketsource</a:t>
            </a:r>
          </a:p>
          <a:p>
            <a:pPr lvl="2"/>
            <a:r>
              <a:rPr lang="en-US" dirty="0"/>
              <a:t>We need a sample object in our bucket before we will be</a:t>
            </a:r>
            <a:br>
              <a:rPr lang="en-US" dirty="0"/>
            </a:br>
            <a:r>
              <a:rPr lang="en-US" dirty="0"/>
              <a:t>able to test our Lambda function</a:t>
            </a:r>
          </a:p>
          <a:p>
            <a:pPr lvl="2"/>
            <a:r>
              <a:rPr lang="en-US" dirty="0"/>
              <a:t>dogpic1.jpg ?!</a:t>
            </a:r>
          </a:p>
          <a:p>
            <a:pPr lvl="3"/>
            <a:r>
              <a:rPr lang="en-US" dirty="0">
                <a:hlinkClick r:id="rId3"/>
              </a:rPr>
              <a:t>https://jpatalon.cs.edinboro.edu/cmac3990/dogpic1.jpg</a:t>
            </a:r>
            <a:endParaRPr lang="en-US" dirty="0"/>
          </a:p>
        </p:txBody>
      </p:sp>
      <p:pic>
        <p:nvPicPr>
          <p:cNvPr id="4" name="Picture 3">
            <a:extLst>
              <a:ext uri="{FF2B5EF4-FFF2-40B4-BE49-F238E27FC236}">
                <a16:creationId xmlns:a16="http://schemas.microsoft.com/office/drawing/2014/main" id="{ACA7F876-6E84-7370-BD16-95009BDCD01F}"/>
              </a:ext>
            </a:extLst>
          </p:cNvPr>
          <p:cNvPicPr>
            <a:picLocks noChangeAspect="1"/>
          </p:cNvPicPr>
          <p:nvPr/>
        </p:nvPicPr>
        <p:blipFill>
          <a:blip r:embed="rId4"/>
          <a:stretch>
            <a:fillRect/>
          </a:stretch>
        </p:blipFill>
        <p:spPr>
          <a:xfrm>
            <a:off x="9378778" y="4527517"/>
            <a:ext cx="2593889" cy="1578452"/>
          </a:xfrm>
          <a:prstGeom prst="rect">
            <a:avLst/>
          </a:prstGeom>
          <a:ln>
            <a:solidFill>
              <a:schemeClr val="accent1"/>
            </a:solidFill>
          </a:ln>
        </p:spPr>
      </p:pic>
      <p:pic>
        <p:nvPicPr>
          <p:cNvPr id="1026" name="Picture 2" descr="S3 Bucket with Objects | AWS Storage">
            <a:extLst>
              <a:ext uri="{FF2B5EF4-FFF2-40B4-BE49-F238E27FC236}">
                <a16:creationId xmlns:a16="http://schemas.microsoft.com/office/drawing/2014/main" id="{C4CC59AB-9603-3F2E-3A14-D112785F1B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70900" y="2064140"/>
            <a:ext cx="1793274" cy="1793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8840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A7AC8-82F6-9DBD-56A2-6D18D5747E24}"/>
              </a:ext>
            </a:extLst>
          </p:cNvPr>
          <p:cNvSpPr>
            <a:spLocks noGrp="1"/>
          </p:cNvSpPr>
          <p:nvPr>
            <p:ph type="title"/>
          </p:nvPr>
        </p:nvSpPr>
        <p:spPr/>
        <p:txBody>
          <a:bodyPr/>
          <a:lstStyle/>
          <a:p>
            <a:r>
              <a:rPr lang="en-US" dirty="0"/>
              <a:t>Amazon Web Services IAM Policy</a:t>
            </a:r>
          </a:p>
        </p:txBody>
      </p:sp>
      <p:sp>
        <p:nvSpPr>
          <p:cNvPr id="3" name="Content Placeholder 2">
            <a:extLst>
              <a:ext uri="{FF2B5EF4-FFF2-40B4-BE49-F238E27FC236}">
                <a16:creationId xmlns:a16="http://schemas.microsoft.com/office/drawing/2014/main" id="{1A6F588F-7E8D-13DD-246B-D435E57C7DB8}"/>
              </a:ext>
            </a:extLst>
          </p:cNvPr>
          <p:cNvSpPr>
            <a:spLocks noGrp="1"/>
          </p:cNvSpPr>
          <p:nvPr>
            <p:ph idx="1"/>
          </p:nvPr>
        </p:nvSpPr>
        <p:spPr>
          <a:xfrm>
            <a:off x="1097280" y="1737361"/>
            <a:ext cx="10058400" cy="4478088"/>
          </a:xfrm>
        </p:spPr>
        <p:txBody>
          <a:bodyPr>
            <a:normAutofit/>
          </a:bodyPr>
          <a:lstStyle/>
          <a:p>
            <a:r>
              <a:rPr lang="en-US" dirty="0"/>
              <a:t>Navigate to the AWS IAM Policies Page and create a new policy</a:t>
            </a:r>
          </a:p>
          <a:p>
            <a:pPr lvl="1"/>
            <a:r>
              <a:rPr lang="en-US" dirty="0"/>
              <a:t>Select the JSON tab and put in the following policy:</a:t>
            </a:r>
          </a:p>
        </p:txBody>
      </p:sp>
      <p:pic>
        <p:nvPicPr>
          <p:cNvPr id="4" name="Picture 3">
            <a:extLst>
              <a:ext uri="{FF2B5EF4-FFF2-40B4-BE49-F238E27FC236}">
                <a16:creationId xmlns:a16="http://schemas.microsoft.com/office/drawing/2014/main" id="{ACA7F876-6E84-7370-BD16-95009BDCD01F}"/>
              </a:ext>
            </a:extLst>
          </p:cNvPr>
          <p:cNvPicPr>
            <a:picLocks noChangeAspect="1"/>
          </p:cNvPicPr>
          <p:nvPr/>
        </p:nvPicPr>
        <p:blipFill>
          <a:blip r:embed="rId2"/>
          <a:stretch>
            <a:fillRect/>
          </a:stretch>
        </p:blipFill>
        <p:spPr>
          <a:xfrm>
            <a:off x="9378778" y="4527517"/>
            <a:ext cx="2593889" cy="1578452"/>
          </a:xfrm>
          <a:prstGeom prst="rect">
            <a:avLst/>
          </a:prstGeom>
          <a:ln>
            <a:solidFill>
              <a:schemeClr val="accent1"/>
            </a:solidFill>
          </a:ln>
        </p:spPr>
      </p:pic>
      <p:pic>
        <p:nvPicPr>
          <p:cNvPr id="5" name="Picture 2" descr="AWS IAM Roles vs Policies. Getting started with AWS IAM. Roles vs… | by  Kisan Tamang | Towards AWS">
            <a:extLst>
              <a:ext uri="{FF2B5EF4-FFF2-40B4-BE49-F238E27FC236}">
                <a16:creationId xmlns:a16="http://schemas.microsoft.com/office/drawing/2014/main" id="{B58DFB10-BD21-7001-B2E5-E80C8FDBC7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754" t="7027" r="28184" b="12973"/>
          <a:stretch/>
        </p:blipFill>
        <p:spPr bwMode="auto">
          <a:xfrm>
            <a:off x="9999161" y="1944956"/>
            <a:ext cx="1353121" cy="231071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7143437-567F-CDC9-DE71-0B336DBE3701}"/>
              </a:ext>
            </a:extLst>
          </p:cNvPr>
          <p:cNvSpPr txBox="1"/>
          <p:nvPr/>
        </p:nvSpPr>
        <p:spPr>
          <a:xfrm>
            <a:off x="1433384" y="2353503"/>
            <a:ext cx="5436973" cy="3970318"/>
          </a:xfrm>
          <a:prstGeom prst="rect">
            <a:avLst/>
          </a:prstGeom>
          <a:noFill/>
        </p:spPr>
        <p:txBody>
          <a:bodyPr wrap="square" rtlCol="0">
            <a:spAutoFit/>
          </a:bodyPr>
          <a:lstStyle/>
          <a:p>
            <a:r>
              <a:rPr lang="en-US" sz="900" dirty="0">
                <a:latin typeface="Courier" pitchFamily="2" charset="0"/>
              </a:rPr>
              <a:t>{</a:t>
            </a:r>
          </a:p>
          <a:p>
            <a:r>
              <a:rPr lang="en-US" sz="900" dirty="0">
                <a:latin typeface="Courier" pitchFamily="2" charset="0"/>
              </a:rPr>
              <a:t>    "Version": "2012-10-17",</a:t>
            </a:r>
          </a:p>
          <a:p>
            <a:r>
              <a:rPr lang="en-US" sz="900" dirty="0">
                <a:latin typeface="Courier" pitchFamily="2" charset="0"/>
              </a:rPr>
              <a:t>    "Statement": [</a:t>
            </a:r>
          </a:p>
          <a:p>
            <a:r>
              <a:rPr lang="en-US" sz="900" dirty="0">
                <a:latin typeface="Courier" pitchFamily="2" charset="0"/>
              </a:rPr>
              <a:t>        {</a:t>
            </a:r>
          </a:p>
          <a:p>
            <a:r>
              <a:rPr lang="en-US" sz="900" dirty="0">
                <a:latin typeface="Courier" pitchFamily="2" charset="0"/>
              </a:rPr>
              <a:t>            "Effect": "Allow",</a:t>
            </a:r>
          </a:p>
          <a:p>
            <a:r>
              <a:rPr lang="en-US" sz="900" dirty="0">
                <a:latin typeface="Courier" pitchFamily="2" charset="0"/>
              </a:rPr>
              <a:t>            "Action": [</a:t>
            </a:r>
          </a:p>
          <a:p>
            <a:r>
              <a:rPr lang="en-US" sz="900" dirty="0">
                <a:latin typeface="Courier" pitchFamily="2" charset="0"/>
              </a:rPr>
              <a:t>                "</a:t>
            </a:r>
            <a:r>
              <a:rPr lang="en-US" sz="900" dirty="0" err="1">
                <a:latin typeface="Courier" pitchFamily="2" charset="0"/>
              </a:rPr>
              <a:t>logs:PutLogEvents</a:t>
            </a:r>
            <a:r>
              <a:rPr lang="en-US" sz="900" dirty="0">
                <a:latin typeface="Courier" pitchFamily="2" charset="0"/>
              </a:rPr>
              <a:t>",</a:t>
            </a:r>
          </a:p>
          <a:p>
            <a:r>
              <a:rPr lang="en-US" sz="900" dirty="0">
                <a:latin typeface="Courier" pitchFamily="2" charset="0"/>
              </a:rPr>
              <a:t>                "</a:t>
            </a:r>
            <a:r>
              <a:rPr lang="en-US" sz="900" dirty="0" err="1">
                <a:latin typeface="Courier" pitchFamily="2" charset="0"/>
              </a:rPr>
              <a:t>logs:CreateLogGroup</a:t>
            </a:r>
            <a:r>
              <a:rPr lang="en-US" sz="900" dirty="0">
                <a:latin typeface="Courier" pitchFamily="2" charset="0"/>
              </a:rPr>
              <a:t>",</a:t>
            </a:r>
          </a:p>
          <a:p>
            <a:r>
              <a:rPr lang="en-US" sz="900" dirty="0">
                <a:latin typeface="Courier" pitchFamily="2" charset="0"/>
              </a:rPr>
              <a:t>                "</a:t>
            </a:r>
            <a:r>
              <a:rPr lang="en-US" sz="900" dirty="0" err="1">
                <a:latin typeface="Courier" pitchFamily="2" charset="0"/>
              </a:rPr>
              <a:t>logs:CreateLogStream</a:t>
            </a:r>
            <a:r>
              <a:rPr lang="en-US" sz="900" dirty="0">
                <a:latin typeface="Courier" pitchFamily="2" charset="0"/>
              </a:rPr>
              <a:t>"</a:t>
            </a:r>
          </a:p>
          <a:p>
            <a:r>
              <a:rPr lang="en-US" sz="900" dirty="0">
                <a:latin typeface="Courier" pitchFamily="2" charset="0"/>
              </a:rPr>
              <a:t>            ],</a:t>
            </a:r>
          </a:p>
          <a:p>
            <a:r>
              <a:rPr lang="en-US" sz="900" dirty="0">
                <a:latin typeface="Courier" pitchFamily="2" charset="0"/>
              </a:rPr>
              <a:t>            "Resource": "</a:t>
            </a:r>
            <a:r>
              <a:rPr lang="en-US" sz="900" dirty="0" err="1">
                <a:latin typeface="Courier" pitchFamily="2" charset="0"/>
              </a:rPr>
              <a:t>arn:aws:logs</a:t>
            </a:r>
            <a:r>
              <a:rPr lang="en-US" sz="900" dirty="0">
                <a:latin typeface="Courier" pitchFamily="2" charset="0"/>
              </a:rPr>
              <a:t>:*:*:*"</a:t>
            </a:r>
          </a:p>
          <a:p>
            <a:r>
              <a:rPr lang="en-US" sz="900" dirty="0">
                <a:latin typeface="Courier" pitchFamily="2" charset="0"/>
              </a:rPr>
              <a:t>        },</a:t>
            </a:r>
          </a:p>
          <a:p>
            <a:r>
              <a:rPr lang="en-US" sz="900" dirty="0">
                <a:latin typeface="Courier" pitchFamily="2" charset="0"/>
              </a:rPr>
              <a:t>        {</a:t>
            </a:r>
          </a:p>
          <a:p>
            <a:r>
              <a:rPr lang="en-US" sz="900" dirty="0">
                <a:latin typeface="Courier" pitchFamily="2" charset="0"/>
              </a:rPr>
              <a:t>            "Effect": "Allow",</a:t>
            </a:r>
          </a:p>
          <a:p>
            <a:r>
              <a:rPr lang="en-US" sz="900" dirty="0">
                <a:latin typeface="Courier" pitchFamily="2" charset="0"/>
              </a:rPr>
              <a:t>            "Action": [</a:t>
            </a:r>
          </a:p>
          <a:p>
            <a:r>
              <a:rPr lang="en-US" sz="900" dirty="0">
                <a:latin typeface="Courier" pitchFamily="2" charset="0"/>
              </a:rPr>
              <a:t>                "s3:GetObject"</a:t>
            </a:r>
          </a:p>
          <a:p>
            <a:r>
              <a:rPr lang="en-US" sz="900" dirty="0">
                <a:latin typeface="Courier" pitchFamily="2" charset="0"/>
              </a:rPr>
              <a:t>            ],</a:t>
            </a:r>
          </a:p>
          <a:p>
            <a:r>
              <a:rPr lang="en-US" sz="900" dirty="0">
                <a:latin typeface="Courier" pitchFamily="2" charset="0"/>
              </a:rPr>
              <a:t>            "Resource": "arn:aws:s3:::my3990bucketsource/*"</a:t>
            </a:r>
          </a:p>
          <a:p>
            <a:r>
              <a:rPr lang="en-US" sz="900" dirty="0">
                <a:latin typeface="Courier" pitchFamily="2" charset="0"/>
              </a:rPr>
              <a:t>        },</a:t>
            </a:r>
          </a:p>
          <a:p>
            <a:r>
              <a:rPr lang="en-US" sz="900" dirty="0">
                <a:latin typeface="Courier" pitchFamily="2" charset="0"/>
              </a:rPr>
              <a:t>        {</a:t>
            </a:r>
          </a:p>
          <a:p>
            <a:r>
              <a:rPr lang="en-US" sz="900" dirty="0">
                <a:latin typeface="Courier" pitchFamily="2" charset="0"/>
              </a:rPr>
              <a:t>            "Effect": "Allow",</a:t>
            </a:r>
          </a:p>
          <a:p>
            <a:r>
              <a:rPr lang="en-US" sz="900" dirty="0">
                <a:latin typeface="Courier" pitchFamily="2" charset="0"/>
              </a:rPr>
              <a:t>            "Action": [</a:t>
            </a:r>
          </a:p>
          <a:p>
            <a:r>
              <a:rPr lang="en-US" sz="900" dirty="0">
                <a:latin typeface="Courier" pitchFamily="2" charset="0"/>
              </a:rPr>
              <a:t>                "s3:PutObject"</a:t>
            </a:r>
          </a:p>
          <a:p>
            <a:r>
              <a:rPr lang="en-US" sz="900" dirty="0">
                <a:latin typeface="Courier" pitchFamily="2" charset="0"/>
              </a:rPr>
              <a:t>            ],</a:t>
            </a:r>
          </a:p>
          <a:p>
            <a:r>
              <a:rPr lang="en-US" sz="900" dirty="0">
                <a:latin typeface="Courier" pitchFamily="2" charset="0"/>
              </a:rPr>
              <a:t>            "Resource": "arn:aws:s3:::my3990bucketsource-resized/*"</a:t>
            </a:r>
          </a:p>
          <a:p>
            <a:r>
              <a:rPr lang="en-US" sz="900" dirty="0">
                <a:latin typeface="Courier" pitchFamily="2" charset="0"/>
              </a:rPr>
              <a:t>        }</a:t>
            </a:r>
          </a:p>
          <a:p>
            <a:r>
              <a:rPr lang="en-US" sz="900" dirty="0">
                <a:latin typeface="Courier" pitchFamily="2" charset="0"/>
              </a:rPr>
              <a:t>    ]</a:t>
            </a:r>
          </a:p>
          <a:p>
            <a:r>
              <a:rPr lang="en-US" sz="900" dirty="0">
                <a:latin typeface="Courier" pitchFamily="2" charset="0"/>
              </a:rPr>
              <a:t>}</a:t>
            </a:r>
          </a:p>
        </p:txBody>
      </p:sp>
      <p:sp>
        <p:nvSpPr>
          <p:cNvPr id="8" name="Rectangle 7">
            <a:extLst>
              <a:ext uri="{FF2B5EF4-FFF2-40B4-BE49-F238E27FC236}">
                <a16:creationId xmlns:a16="http://schemas.microsoft.com/office/drawing/2014/main" id="{CD1BBF51-7D3D-F3B0-0729-55F38BA3544B}"/>
              </a:ext>
            </a:extLst>
          </p:cNvPr>
          <p:cNvSpPr/>
          <p:nvPr/>
        </p:nvSpPr>
        <p:spPr>
          <a:xfrm rot="281891">
            <a:off x="6002163" y="3191574"/>
            <a:ext cx="3654576" cy="1569660"/>
          </a:xfrm>
          <a:prstGeom prst="rect">
            <a:avLst/>
          </a:prstGeom>
          <a:noFill/>
        </p:spPr>
        <p:txBody>
          <a:bodyPr wrap="square" lIns="91440" tIns="45720" rIns="91440" bIns="45720">
            <a:spAutoFit/>
          </a:bodyPr>
          <a:lstStyle/>
          <a:p>
            <a:pPr algn="ctr"/>
            <a:r>
              <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Make sure to use the correct resource bucket names!</a:t>
            </a:r>
          </a:p>
        </p:txBody>
      </p:sp>
      <p:cxnSp>
        <p:nvCxnSpPr>
          <p:cNvPr id="10" name="Straight Arrow Connector 9">
            <a:extLst>
              <a:ext uri="{FF2B5EF4-FFF2-40B4-BE49-F238E27FC236}">
                <a16:creationId xmlns:a16="http://schemas.microsoft.com/office/drawing/2014/main" id="{9B860DF9-A369-39AB-7634-47B92C59E0DD}"/>
              </a:ext>
            </a:extLst>
          </p:cNvPr>
          <p:cNvCxnSpPr>
            <a:cxnSpLocks/>
          </p:cNvCxnSpPr>
          <p:nvPr/>
        </p:nvCxnSpPr>
        <p:spPr>
          <a:xfrm flipH="1">
            <a:off x="5832389" y="4744457"/>
            <a:ext cx="1585507" cy="301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D8DF45C-4FBE-234F-2BBA-DB492697EA10}"/>
              </a:ext>
            </a:extLst>
          </p:cNvPr>
          <p:cNvCxnSpPr>
            <a:cxnSpLocks/>
          </p:cNvCxnSpPr>
          <p:nvPr/>
        </p:nvCxnSpPr>
        <p:spPr>
          <a:xfrm flipH="1">
            <a:off x="6281622" y="4774650"/>
            <a:ext cx="1136274" cy="785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122242E-1C0A-5D33-042F-7F3A6C566325}"/>
              </a:ext>
            </a:extLst>
          </p:cNvPr>
          <p:cNvSpPr/>
          <p:nvPr/>
        </p:nvSpPr>
        <p:spPr>
          <a:xfrm>
            <a:off x="4248596" y="2335435"/>
            <a:ext cx="5786584" cy="584775"/>
          </a:xfrm>
          <a:prstGeom prst="rect">
            <a:avLst/>
          </a:prstGeom>
          <a:noFill/>
        </p:spPr>
        <p:txBody>
          <a:bodyPr wrap="none" lIns="91440" tIns="45720" rIns="91440" bIns="45720">
            <a:spAutoFit/>
          </a:bodyPr>
          <a:lstStyle/>
          <a:p>
            <a:pPr algn="ctr"/>
            <a:r>
              <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Name: AWS3990LambdaS3Policy</a:t>
            </a:r>
          </a:p>
        </p:txBody>
      </p:sp>
    </p:spTree>
    <p:extLst>
      <p:ext uri="{BB962C8B-B14F-4D97-AF65-F5344CB8AC3E}">
        <p14:creationId xmlns:p14="http://schemas.microsoft.com/office/powerpoint/2010/main" val="2214530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A7AC8-82F6-9DBD-56A2-6D18D5747E24}"/>
              </a:ext>
            </a:extLst>
          </p:cNvPr>
          <p:cNvSpPr>
            <a:spLocks noGrp="1"/>
          </p:cNvSpPr>
          <p:nvPr>
            <p:ph type="title"/>
          </p:nvPr>
        </p:nvSpPr>
        <p:spPr>
          <a:xfrm>
            <a:off x="1097280" y="286603"/>
            <a:ext cx="10255002" cy="1450757"/>
          </a:xfrm>
        </p:spPr>
        <p:txBody>
          <a:bodyPr/>
          <a:lstStyle/>
          <a:p>
            <a:r>
              <a:rPr lang="en-US" dirty="0"/>
              <a:t>Amazon Web Services IAM Execution Role</a:t>
            </a:r>
          </a:p>
        </p:txBody>
      </p:sp>
      <p:sp>
        <p:nvSpPr>
          <p:cNvPr id="3" name="Content Placeholder 2">
            <a:extLst>
              <a:ext uri="{FF2B5EF4-FFF2-40B4-BE49-F238E27FC236}">
                <a16:creationId xmlns:a16="http://schemas.microsoft.com/office/drawing/2014/main" id="{1A6F588F-7E8D-13DD-246B-D435E57C7DB8}"/>
              </a:ext>
            </a:extLst>
          </p:cNvPr>
          <p:cNvSpPr>
            <a:spLocks noGrp="1"/>
          </p:cNvSpPr>
          <p:nvPr>
            <p:ph idx="1"/>
          </p:nvPr>
        </p:nvSpPr>
        <p:spPr>
          <a:xfrm>
            <a:off x="1097280" y="1737361"/>
            <a:ext cx="10058400" cy="4478088"/>
          </a:xfrm>
        </p:spPr>
        <p:txBody>
          <a:bodyPr>
            <a:normAutofit/>
          </a:bodyPr>
          <a:lstStyle/>
          <a:p>
            <a:r>
              <a:rPr lang="en-US" dirty="0"/>
              <a:t>Navigate to the AWS IAM Roles Page and create a new role</a:t>
            </a:r>
          </a:p>
          <a:p>
            <a:pPr lvl="1"/>
            <a:r>
              <a:rPr lang="en-US" dirty="0"/>
              <a:t>Trusted Entity Type: AWS Service</a:t>
            </a:r>
          </a:p>
          <a:p>
            <a:pPr lvl="1"/>
            <a:r>
              <a:rPr lang="en-US" dirty="0"/>
              <a:t>Use case: Lambda</a:t>
            </a:r>
          </a:p>
          <a:p>
            <a:pPr lvl="1"/>
            <a:r>
              <a:rPr lang="en-US" dirty="0"/>
              <a:t>Permissions Policy: Customer managed: AWS3990LambdaS3Policy</a:t>
            </a:r>
          </a:p>
          <a:p>
            <a:pPr lvl="2"/>
            <a:r>
              <a:rPr lang="en-US" dirty="0"/>
              <a:t>This is the IAM policy we just created</a:t>
            </a:r>
          </a:p>
          <a:p>
            <a:pPr lvl="1"/>
            <a:r>
              <a:rPr lang="en-US" dirty="0"/>
              <a:t>Role Name: lambda-3990-s3-role</a:t>
            </a:r>
          </a:p>
          <a:p>
            <a:pPr lvl="1"/>
            <a:r>
              <a:rPr lang="en-US" dirty="0"/>
              <a:t>Create Role!</a:t>
            </a:r>
          </a:p>
          <a:p>
            <a:r>
              <a:rPr lang="en-US" dirty="0"/>
              <a:t>Install the AWSv2 CLI (on your EUP VM):</a:t>
            </a:r>
          </a:p>
          <a:p>
            <a:pPr marL="201168" lvl="1" indent="0">
              <a:buNone/>
            </a:pPr>
            <a:r>
              <a:rPr lang="en-US" sz="1200" dirty="0" err="1">
                <a:latin typeface="Courier New" panose="02070309020205020404" pitchFamily="49" charset="0"/>
                <a:cs typeface="Courier New" panose="02070309020205020404" pitchFamily="49" charset="0"/>
              </a:rPr>
              <a:t>dnf</a:t>
            </a:r>
            <a:r>
              <a:rPr lang="en-US" sz="1200" dirty="0">
                <a:latin typeface="Courier New" panose="02070309020205020404" pitchFamily="49" charset="0"/>
                <a:cs typeface="Courier New" panose="02070309020205020404" pitchFamily="49" charset="0"/>
              </a:rPr>
              <a:t> -y install zip unzip</a:t>
            </a:r>
          </a:p>
          <a:p>
            <a:pPr marL="201168" lvl="1" indent="0">
              <a:buNone/>
            </a:pPr>
            <a:r>
              <a:rPr lang="en-US" sz="1200" dirty="0">
                <a:latin typeface="Courier New" panose="02070309020205020404" pitchFamily="49" charset="0"/>
                <a:cs typeface="Courier New" panose="02070309020205020404" pitchFamily="49" charset="0"/>
              </a:rPr>
              <a:t>curl "https://</a:t>
            </a:r>
            <a:r>
              <a:rPr lang="en-US" sz="1200" dirty="0" err="1">
                <a:latin typeface="Courier New" panose="02070309020205020404" pitchFamily="49" charset="0"/>
                <a:cs typeface="Courier New" panose="02070309020205020404" pitchFamily="49" charset="0"/>
              </a:rPr>
              <a:t>awscli.amazonaws.com</a:t>
            </a:r>
            <a:r>
              <a:rPr lang="en-US" sz="1200" dirty="0">
                <a:latin typeface="Courier New" panose="02070309020205020404" pitchFamily="49" charset="0"/>
                <a:cs typeface="Courier New" panose="02070309020205020404" pitchFamily="49" charset="0"/>
              </a:rPr>
              <a:t>/awscli-exe-linux-x86_64.zip" -o "awscliv2.zip"</a:t>
            </a:r>
          </a:p>
          <a:p>
            <a:pPr marL="201168" lvl="1" indent="0">
              <a:buNone/>
            </a:pPr>
            <a:r>
              <a:rPr lang="en-US" sz="1200" dirty="0">
                <a:latin typeface="Courier New" panose="02070309020205020404" pitchFamily="49" charset="0"/>
                <a:cs typeface="Courier New" panose="02070309020205020404" pitchFamily="49" charset="0"/>
              </a:rPr>
              <a:t>unzip awscliv2.zip</a:t>
            </a:r>
          </a:p>
          <a:p>
            <a:pPr marL="201168" lvl="1" indent="0">
              <a:buNone/>
            </a:pP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aws</a:t>
            </a:r>
            <a:r>
              <a:rPr lang="en-US" sz="1200" dirty="0">
                <a:latin typeface="Courier New" panose="02070309020205020404" pitchFamily="49" charset="0"/>
                <a:cs typeface="Courier New" panose="02070309020205020404" pitchFamily="49" charset="0"/>
              </a:rPr>
              <a:t>/install</a:t>
            </a:r>
          </a:p>
          <a:p>
            <a:pPr marL="201168" lvl="1" indent="0">
              <a:buNone/>
            </a:pPr>
            <a:r>
              <a:rPr lang="en-US" sz="1200" dirty="0">
                <a:latin typeface="Courier New" panose="02070309020205020404" pitchFamily="49" charset="0"/>
                <a:cs typeface="Courier New" panose="02070309020205020404" pitchFamily="49" charset="0"/>
              </a:rPr>
              <a:t>ln -s /</a:t>
            </a:r>
            <a:r>
              <a:rPr lang="en-US" sz="1200" dirty="0" err="1">
                <a:latin typeface="Courier New" panose="02070309020205020404" pitchFamily="49" charset="0"/>
                <a:cs typeface="Courier New" panose="02070309020205020404" pitchFamily="49" charset="0"/>
              </a:rPr>
              <a:t>usr</a:t>
            </a:r>
            <a:r>
              <a:rPr lang="en-US" sz="1200" dirty="0">
                <a:latin typeface="Courier New" panose="02070309020205020404" pitchFamily="49" charset="0"/>
                <a:cs typeface="Courier New" panose="02070309020205020404" pitchFamily="49" charset="0"/>
              </a:rPr>
              <a:t>/local/bin/</a:t>
            </a:r>
            <a:r>
              <a:rPr lang="en-US" sz="1200" dirty="0" err="1">
                <a:latin typeface="Courier New" panose="02070309020205020404" pitchFamily="49" charset="0"/>
                <a:cs typeface="Courier New" panose="02070309020205020404" pitchFamily="49" charset="0"/>
              </a:rPr>
              <a:t>aws</a:t>
            </a:r>
            <a:r>
              <a:rPr lang="en-US" sz="1200" dirty="0">
                <a:latin typeface="Courier New" panose="02070309020205020404" pitchFamily="49" charset="0"/>
                <a:cs typeface="Courier New" panose="02070309020205020404" pitchFamily="49" charset="0"/>
              </a:rPr>
              <a:t> /bin/</a:t>
            </a:r>
            <a:r>
              <a:rPr lang="en-US" sz="1200" dirty="0" err="1">
                <a:latin typeface="Courier New" panose="02070309020205020404" pitchFamily="49" charset="0"/>
                <a:cs typeface="Courier New" panose="02070309020205020404" pitchFamily="49" charset="0"/>
              </a:rPr>
              <a:t>aws</a:t>
            </a:r>
            <a:endParaRPr lang="en-US" sz="1200" dirty="0">
              <a:latin typeface="Courier New" panose="02070309020205020404" pitchFamily="49" charset="0"/>
              <a:cs typeface="Courier New" panose="02070309020205020404" pitchFamily="49" charset="0"/>
            </a:endParaRPr>
          </a:p>
        </p:txBody>
      </p:sp>
      <p:pic>
        <p:nvPicPr>
          <p:cNvPr id="4" name="Picture 3">
            <a:extLst>
              <a:ext uri="{FF2B5EF4-FFF2-40B4-BE49-F238E27FC236}">
                <a16:creationId xmlns:a16="http://schemas.microsoft.com/office/drawing/2014/main" id="{ACA7F876-6E84-7370-BD16-95009BDCD01F}"/>
              </a:ext>
            </a:extLst>
          </p:cNvPr>
          <p:cNvPicPr>
            <a:picLocks noChangeAspect="1"/>
          </p:cNvPicPr>
          <p:nvPr/>
        </p:nvPicPr>
        <p:blipFill>
          <a:blip r:embed="rId2"/>
          <a:stretch>
            <a:fillRect/>
          </a:stretch>
        </p:blipFill>
        <p:spPr>
          <a:xfrm>
            <a:off x="9378778" y="4527517"/>
            <a:ext cx="2593889" cy="1578452"/>
          </a:xfrm>
          <a:prstGeom prst="rect">
            <a:avLst/>
          </a:prstGeom>
          <a:ln>
            <a:solidFill>
              <a:schemeClr val="accent1"/>
            </a:solidFill>
          </a:ln>
        </p:spPr>
      </p:pic>
      <p:pic>
        <p:nvPicPr>
          <p:cNvPr id="5" name="Picture 2" descr="AWS IAM Roles vs Policies. Getting started with AWS IAM. Roles vs… | by  Kisan Tamang | Towards AWS">
            <a:extLst>
              <a:ext uri="{FF2B5EF4-FFF2-40B4-BE49-F238E27FC236}">
                <a16:creationId xmlns:a16="http://schemas.microsoft.com/office/drawing/2014/main" id="{B58DFB10-BD21-7001-B2E5-E80C8FDBC7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754" t="7027" r="28184" b="12973"/>
          <a:stretch/>
        </p:blipFill>
        <p:spPr bwMode="auto">
          <a:xfrm>
            <a:off x="9999161" y="1944956"/>
            <a:ext cx="1353121" cy="2310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2689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A7AC8-82F6-9DBD-56A2-6D18D5747E24}"/>
              </a:ext>
            </a:extLst>
          </p:cNvPr>
          <p:cNvSpPr>
            <a:spLocks noGrp="1"/>
          </p:cNvSpPr>
          <p:nvPr>
            <p:ph type="title"/>
          </p:nvPr>
        </p:nvSpPr>
        <p:spPr/>
        <p:txBody>
          <a:bodyPr/>
          <a:lstStyle/>
          <a:p>
            <a:r>
              <a:rPr lang="en-US" dirty="0"/>
              <a:t>Amazon Web Services Lambda part </a:t>
            </a:r>
            <a:r>
              <a:rPr lang="en-US" dirty="0" err="1"/>
              <a:t>duex</a:t>
            </a:r>
            <a:endParaRPr lang="en-US" dirty="0"/>
          </a:p>
        </p:txBody>
      </p:sp>
      <p:sp>
        <p:nvSpPr>
          <p:cNvPr id="3" name="Content Placeholder 2">
            <a:extLst>
              <a:ext uri="{FF2B5EF4-FFF2-40B4-BE49-F238E27FC236}">
                <a16:creationId xmlns:a16="http://schemas.microsoft.com/office/drawing/2014/main" id="{1A6F588F-7E8D-13DD-246B-D435E57C7DB8}"/>
              </a:ext>
            </a:extLst>
          </p:cNvPr>
          <p:cNvSpPr>
            <a:spLocks noGrp="1"/>
          </p:cNvSpPr>
          <p:nvPr>
            <p:ph idx="1"/>
          </p:nvPr>
        </p:nvSpPr>
        <p:spPr>
          <a:xfrm>
            <a:off x="1097280" y="1845734"/>
            <a:ext cx="10058400" cy="4406785"/>
          </a:xfrm>
        </p:spPr>
        <p:txBody>
          <a:bodyPr>
            <a:normAutofit/>
          </a:bodyPr>
          <a:lstStyle/>
          <a:p>
            <a:r>
              <a:rPr lang="en-US" dirty="0"/>
              <a:t>Create a Lambda deployment package</a:t>
            </a:r>
          </a:p>
          <a:p>
            <a:pPr lvl="1"/>
            <a:r>
              <a:rPr lang="en-US" dirty="0"/>
              <a:t>Deployment packages are .zip file archives that contain your </a:t>
            </a:r>
            <a:br>
              <a:rPr lang="en-US" dirty="0"/>
            </a:br>
            <a:r>
              <a:rPr lang="en-US" dirty="0"/>
              <a:t>Lambda function code and any dependencies</a:t>
            </a:r>
          </a:p>
          <a:p>
            <a:pPr lvl="1"/>
            <a:r>
              <a:rPr lang="en-US" dirty="0"/>
              <a:t>Open a CLI environment to complete the following tasks (1/2)</a:t>
            </a:r>
          </a:p>
          <a:p>
            <a:pPr lvl="2"/>
            <a:r>
              <a:rPr lang="en-US" dirty="0"/>
              <a:t>Make a directory called lambda-s3 and change into it</a:t>
            </a:r>
          </a:p>
          <a:p>
            <a:pPr marL="566928" lvl="3"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mkdir</a:t>
            </a:r>
            <a:r>
              <a:rPr lang="en-US" dirty="0">
                <a:latin typeface="Courier New" panose="02070309020205020404" pitchFamily="49" charset="0"/>
                <a:cs typeface="Courier New" panose="02070309020205020404" pitchFamily="49" charset="0"/>
              </a:rPr>
              <a:t> lambda-s3</a:t>
            </a:r>
          </a:p>
          <a:p>
            <a:pPr marL="566928" lvl="3" indent="0">
              <a:buNone/>
            </a:pPr>
            <a:r>
              <a:rPr lang="en-US" dirty="0">
                <a:latin typeface="Courier New" panose="02070309020205020404" pitchFamily="49" charset="0"/>
                <a:cs typeface="Courier New" panose="02070309020205020404" pitchFamily="49" charset="0"/>
              </a:rPr>
              <a:t>	cd lambda-s3</a:t>
            </a:r>
          </a:p>
          <a:p>
            <a:pPr lvl="2"/>
            <a:r>
              <a:rPr lang="en-US" dirty="0"/>
              <a:t>Save the function code linked below as </a:t>
            </a:r>
            <a:r>
              <a:rPr lang="en-US" dirty="0" err="1"/>
              <a:t>index.js</a:t>
            </a:r>
            <a:endParaRPr lang="en-US" dirty="0"/>
          </a:p>
          <a:p>
            <a:pPr marL="566928" lvl="3"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wget</a:t>
            </a:r>
            <a:r>
              <a:rPr lang="en-US" dirty="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hlinkClick r:id="rId2"/>
              </a:rPr>
              <a:t>https://jpatalon.cs.edinboro.edu/cmac3990/index.mjs.txt</a:t>
            </a:r>
            <a:r>
              <a:rPr lang="en-US" dirty="0">
                <a:latin typeface="Courier New" panose="02070309020205020404" pitchFamily="49" charset="0"/>
                <a:cs typeface="Courier New" panose="02070309020205020404" pitchFamily="49" charset="0"/>
              </a:rPr>
              <a:t> -O </a:t>
            </a:r>
            <a:r>
              <a:rPr lang="en-US" dirty="0" err="1">
                <a:latin typeface="Courier New" panose="02070309020205020404" pitchFamily="49" charset="0"/>
                <a:cs typeface="Courier New" panose="02070309020205020404" pitchFamily="49" charset="0"/>
              </a:rPr>
              <a:t>index.mjs</a:t>
            </a:r>
            <a:endParaRPr lang="en-US" dirty="0">
              <a:latin typeface="Courier New" panose="02070309020205020404" pitchFamily="49" charset="0"/>
              <a:cs typeface="Courier New" panose="02070309020205020404" pitchFamily="49" charset="0"/>
            </a:endParaRPr>
          </a:p>
          <a:p>
            <a:pPr lvl="2"/>
            <a:r>
              <a:rPr lang="en-US" dirty="0"/>
              <a:t>Create a directory called </a:t>
            </a:r>
            <a:r>
              <a:rPr lang="en-US" dirty="0" err="1"/>
              <a:t>node_modules</a:t>
            </a:r>
            <a:r>
              <a:rPr lang="en-US" dirty="0"/>
              <a:t> and change into it</a:t>
            </a:r>
          </a:p>
          <a:p>
            <a:pPr marL="566928" lvl="3"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mkdir</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node_modules</a:t>
            </a:r>
            <a:endParaRPr lang="en-US" dirty="0">
              <a:latin typeface="Courier New" panose="02070309020205020404" pitchFamily="49" charset="0"/>
              <a:cs typeface="Courier New" panose="02070309020205020404" pitchFamily="49" charset="0"/>
            </a:endParaRPr>
          </a:p>
          <a:p>
            <a:pPr marL="566928" lvl="3" indent="0">
              <a:buNone/>
            </a:pPr>
            <a:r>
              <a:rPr lang="en-US" dirty="0">
                <a:latin typeface="Courier New" panose="02070309020205020404" pitchFamily="49" charset="0"/>
                <a:cs typeface="Courier New" panose="02070309020205020404" pitchFamily="49" charset="0"/>
              </a:rPr>
              <a:t>	cd </a:t>
            </a:r>
            <a:r>
              <a:rPr lang="en-US" dirty="0" err="1">
                <a:latin typeface="Courier New" panose="02070309020205020404" pitchFamily="49" charset="0"/>
                <a:cs typeface="Courier New" panose="02070309020205020404" pitchFamily="49" charset="0"/>
              </a:rPr>
              <a:t>node_modules</a:t>
            </a:r>
            <a:endParaRPr lang="en-US" dirty="0">
              <a:latin typeface="Courier New" panose="02070309020205020404" pitchFamily="49" charset="0"/>
              <a:cs typeface="Courier New" panose="02070309020205020404" pitchFamily="49" charset="0"/>
            </a:endParaRPr>
          </a:p>
          <a:p>
            <a:pPr lvl="2"/>
            <a:r>
              <a:rPr lang="en-US" dirty="0"/>
              <a:t>Install </a:t>
            </a:r>
            <a:r>
              <a:rPr lang="en-US" dirty="0" err="1"/>
              <a:t>nodejs</a:t>
            </a:r>
            <a:r>
              <a:rPr lang="en-US" dirty="0"/>
              <a:t> repo and NPM prerequisites</a:t>
            </a:r>
          </a:p>
          <a:p>
            <a:pPr marL="566928" lvl="3"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dnf</a:t>
            </a:r>
            <a:r>
              <a:rPr lang="en-US" dirty="0">
                <a:latin typeface="Courier New" panose="02070309020205020404" pitchFamily="49" charset="0"/>
                <a:cs typeface="Courier New" panose="02070309020205020404" pitchFamily="49" charset="0"/>
              </a:rPr>
              <a:t> -y module enable nodejs:20 </a:t>
            </a:r>
          </a:p>
          <a:p>
            <a:pPr marL="566928" lvl="3"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dnf</a:t>
            </a:r>
            <a:r>
              <a:rPr lang="en-US" dirty="0">
                <a:latin typeface="Courier New" panose="02070309020205020404" pitchFamily="49" charset="0"/>
                <a:cs typeface="Courier New" panose="02070309020205020404" pitchFamily="49" charset="0"/>
              </a:rPr>
              <a:t> -y install </a:t>
            </a:r>
            <a:r>
              <a:rPr lang="en-US" dirty="0" err="1">
                <a:latin typeface="Courier New" panose="02070309020205020404" pitchFamily="49" charset="0"/>
                <a:cs typeface="Courier New" panose="02070309020205020404" pitchFamily="49" charset="0"/>
              </a:rPr>
              <a:t>nodejs</a:t>
            </a:r>
            <a:r>
              <a:rPr lang="en-US" dirty="0">
                <a:latin typeface="Courier New" panose="02070309020205020404" pitchFamily="49" charset="0"/>
                <a:cs typeface="Courier New" panose="02070309020205020404" pitchFamily="49" charset="0"/>
              </a:rPr>
              <a:t> zip unzip</a:t>
            </a:r>
          </a:p>
        </p:txBody>
      </p:sp>
      <p:pic>
        <p:nvPicPr>
          <p:cNvPr id="4" name="Picture 3">
            <a:extLst>
              <a:ext uri="{FF2B5EF4-FFF2-40B4-BE49-F238E27FC236}">
                <a16:creationId xmlns:a16="http://schemas.microsoft.com/office/drawing/2014/main" id="{8ED92A11-2AD9-1FF7-D128-F466CB252AB2}"/>
              </a:ext>
            </a:extLst>
          </p:cNvPr>
          <p:cNvPicPr>
            <a:picLocks noChangeAspect="1"/>
          </p:cNvPicPr>
          <p:nvPr/>
        </p:nvPicPr>
        <p:blipFill>
          <a:blip r:embed="rId3"/>
          <a:stretch>
            <a:fillRect/>
          </a:stretch>
        </p:blipFill>
        <p:spPr>
          <a:xfrm>
            <a:off x="9378778" y="4527517"/>
            <a:ext cx="2593889" cy="1578452"/>
          </a:xfrm>
          <a:prstGeom prst="rect">
            <a:avLst/>
          </a:prstGeom>
          <a:ln>
            <a:solidFill>
              <a:schemeClr val="accent1"/>
            </a:solidFill>
          </a:ln>
        </p:spPr>
      </p:pic>
      <p:pic>
        <p:nvPicPr>
          <p:cNvPr id="3074" name="Picture 2" descr="AWS Lambda function | Creating your own serverless functions">
            <a:extLst>
              <a:ext uri="{FF2B5EF4-FFF2-40B4-BE49-F238E27FC236}">
                <a16:creationId xmlns:a16="http://schemas.microsoft.com/office/drawing/2014/main" id="{C35CD79E-0FD6-374A-0EB3-4E13F98858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62181" y="2513176"/>
            <a:ext cx="1831647" cy="1831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8830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A7AC8-82F6-9DBD-56A2-6D18D5747E24}"/>
              </a:ext>
            </a:extLst>
          </p:cNvPr>
          <p:cNvSpPr>
            <a:spLocks noGrp="1"/>
          </p:cNvSpPr>
          <p:nvPr>
            <p:ph type="title"/>
          </p:nvPr>
        </p:nvSpPr>
        <p:spPr/>
        <p:txBody>
          <a:bodyPr/>
          <a:lstStyle/>
          <a:p>
            <a:r>
              <a:rPr lang="en-US" dirty="0"/>
              <a:t>Amazon Web Services Lambda part </a:t>
            </a:r>
            <a:r>
              <a:rPr lang="en-US" dirty="0" err="1"/>
              <a:t>duex</a:t>
            </a:r>
            <a:endParaRPr lang="en-US" dirty="0"/>
          </a:p>
        </p:txBody>
      </p:sp>
      <p:sp>
        <p:nvSpPr>
          <p:cNvPr id="3" name="Content Placeholder 2">
            <a:extLst>
              <a:ext uri="{FF2B5EF4-FFF2-40B4-BE49-F238E27FC236}">
                <a16:creationId xmlns:a16="http://schemas.microsoft.com/office/drawing/2014/main" id="{1A6F588F-7E8D-13DD-246B-D435E57C7DB8}"/>
              </a:ext>
            </a:extLst>
          </p:cNvPr>
          <p:cNvSpPr>
            <a:spLocks noGrp="1"/>
          </p:cNvSpPr>
          <p:nvPr>
            <p:ph idx="1"/>
          </p:nvPr>
        </p:nvSpPr>
        <p:spPr>
          <a:xfrm>
            <a:off x="1097280" y="1845734"/>
            <a:ext cx="10058400" cy="4521612"/>
          </a:xfrm>
        </p:spPr>
        <p:txBody>
          <a:bodyPr>
            <a:normAutofit/>
          </a:bodyPr>
          <a:lstStyle/>
          <a:p>
            <a:r>
              <a:rPr lang="en-US" dirty="0"/>
              <a:t>Create a Lambda deployment package</a:t>
            </a:r>
          </a:p>
          <a:p>
            <a:pPr lvl="1"/>
            <a:r>
              <a:rPr lang="en-US" dirty="0"/>
              <a:t>Deployment packages are .zip file archives that contain your </a:t>
            </a:r>
            <a:br>
              <a:rPr lang="en-US" dirty="0"/>
            </a:br>
            <a:r>
              <a:rPr lang="en-US" dirty="0"/>
              <a:t>Lambda function code and any dependencies</a:t>
            </a:r>
          </a:p>
          <a:p>
            <a:pPr lvl="1"/>
            <a:r>
              <a:rPr lang="en-US" dirty="0"/>
              <a:t>Open a CLI environment to complete the following tasks (2/2)</a:t>
            </a:r>
          </a:p>
          <a:p>
            <a:pPr lvl="2"/>
            <a:r>
              <a:rPr lang="en-US" dirty="0"/>
              <a:t>Use NPM to install sharp from within the </a:t>
            </a:r>
            <a:r>
              <a:rPr lang="en-US" dirty="0" err="1"/>
              <a:t>node_modules</a:t>
            </a:r>
            <a:r>
              <a:rPr lang="en-US" dirty="0"/>
              <a:t> directory</a:t>
            </a:r>
          </a:p>
          <a:p>
            <a:pPr marL="566928" lvl="3"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npm</a:t>
            </a:r>
            <a:r>
              <a:rPr lang="en-US" dirty="0">
                <a:latin typeface="Courier New" panose="02070309020205020404" pitchFamily="49" charset="0"/>
                <a:cs typeface="Courier New" panose="02070309020205020404" pitchFamily="49" charset="0"/>
              </a:rPr>
              <a:t> install sharp </a:t>
            </a:r>
            <a:r>
              <a:rPr lang="en-US" dirty="0" err="1">
                <a:latin typeface="Courier New" panose="02070309020205020404" pitchFamily="49" charset="0"/>
                <a:cs typeface="Courier New" panose="02070309020205020404" pitchFamily="49" charset="0"/>
              </a:rPr>
              <a:t>aws-sdk</a:t>
            </a:r>
            <a:endParaRPr lang="en-US" dirty="0">
              <a:latin typeface="Courier New" panose="02070309020205020404" pitchFamily="49" charset="0"/>
              <a:cs typeface="Courier New" panose="02070309020205020404" pitchFamily="49" charset="0"/>
            </a:endParaRPr>
          </a:p>
          <a:p>
            <a:pPr lvl="2"/>
            <a:r>
              <a:rPr lang="en-US" dirty="0"/>
              <a:t>Change back to lambda-s3 directory and create a zip file with the recursive zip option</a:t>
            </a:r>
          </a:p>
          <a:p>
            <a:pPr marL="566928" lvl="3" indent="0">
              <a:buNone/>
            </a:pPr>
            <a:r>
              <a:rPr lang="en-US" dirty="0">
                <a:latin typeface="Courier New" panose="02070309020205020404" pitchFamily="49" charset="0"/>
                <a:cs typeface="Courier New" panose="02070309020205020404" pitchFamily="49" charset="0"/>
              </a:rPr>
              <a:t>	cd ..</a:t>
            </a:r>
          </a:p>
          <a:p>
            <a:pPr marL="566928" lvl="3" indent="0">
              <a:buNone/>
            </a:pPr>
            <a:r>
              <a:rPr lang="en-US" dirty="0">
                <a:latin typeface="Courier New" panose="02070309020205020404" pitchFamily="49" charset="0"/>
                <a:cs typeface="Courier New" panose="02070309020205020404" pitchFamily="49" charset="0"/>
              </a:rPr>
              <a:t>	zip -r </a:t>
            </a:r>
            <a:r>
              <a:rPr lang="en-US" dirty="0" err="1">
                <a:latin typeface="Courier New" panose="02070309020205020404" pitchFamily="49" charset="0"/>
                <a:cs typeface="Courier New" panose="02070309020205020404" pitchFamily="49" charset="0"/>
              </a:rPr>
              <a:t>function.zip</a:t>
            </a:r>
            <a:r>
              <a:rPr lang="en-US" dirty="0">
                <a:latin typeface="Courier New" panose="02070309020205020404" pitchFamily="49" charset="0"/>
                <a:cs typeface="Courier New" panose="02070309020205020404" pitchFamily="49" charset="0"/>
              </a:rPr>
              <a:t> .</a:t>
            </a:r>
            <a:endParaRPr lang="en-US" dirty="0"/>
          </a:p>
          <a:p>
            <a:r>
              <a:rPr lang="en-US" dirty="0"/>
              <a:t>Configure your AWS cli environment</a:t>
            </a:r>
          </a:p>
          <a:p>
            <a:pPr marL="201168" lvl="1"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aws</a:t>
            </a:r>
            <a:r>
              <a:rPr lang="en-US" dirty="0">
                <a:latin typeface="Courier New" panose="02070309020205020404" pitchFamily="49" charset="0"/>
                <a:cs typeface="Courier New" panose="02070309020205020404" pitchFamily="49" charset="0"/>
              </a:rPr>
              <a:t> configure</a:t>
            </a:r>
          </a:p>
          <a:p>
            <a:pPr lvl="5"/>
            <a:r>
              <a:rPr lang="en-US" dirty="0"/>
              <a:t>Access Key ID: AKIA46R…</a:t>
            </a:r>
          </a:p>
          <a:p>
            <a:pPr lvl="5"/>
            <a:r>
              <a:rPr lang="en-US" dirty="0"/>
              <a:t>Secret Access Key: HT60owMBco…</a:t>
            </a:r>
          </a:p>
          <a:p>
            <a:pPr lvl="5"/>
            <a:r>
              <a:rPr lang="en-US" dirty="0"/>
              <a:t>Default Region Name: us-east-2</a:t>
            </a:r>
          </a:p>
          <a:p>
            <a:pPr lvl="5"/>
            <a:r>
              <a:rPr lang="en-US" dirty="0"/>
              <a:t>Default Output Format: </a:t>
            </a:r>
            <a:r>
              <a:rPr lang="en-US" dirty="0" err="1"/>
              <a:t>json</a:t>
            </a:r>
            <a:endParaRPr lang="en-US" dirty="0"/>
          </a:p>
        </p:txBody>
      </p:sp>
      <p:pic>
        <p:nvPicPr>
          <p:cNvPr id="4" name="Picture 3">
            <a:extLst>
              <a:ext uri="{FF2B5EF4-FFF2-40B4-BE49-F238E27FC236}">
                <a16:creationId xmlns:a16="http://schemas.microsoft.com/office/drawing/2014/main" id="{8ED92A11-2AD9-1FF7-D128-F466CB252AB2}"/>
              </a:ext>
            </a:extLst>
          </p:cNvPr>
          <p:cNvPicPr>
            <a:picLocks noChangeAspect="1"/>
          </p:cNvPicPr>
          <p:nvPr/>
        </p:nvPicPr>
        <p:blipFill>
          <a:blip r:embed="rId2"/>
          <a:stretch>
            <a:fillRect/>
          </a:stretch>
        </p:blipFill>
        <p:spPr>
          <a:xfrm>
            <a:off x="9378778" y="4527517"/>
            <a:ext cx="2593889" cy="1578452"/>
          </a:xfrm>
          <a:prstGeom prst="rect">
            <a:avLst/>
          </a:prstGeom>
          <a:ln>
            <a:solidFill>
              <a:schemeClr val="accent1"/>
            </a:solidFill>
          </a:ln>
        </p:spPr>
      </p:pic>
      <p:pic>
        <p:nvPicPr>
          <p:cNvPr id="3074" name="Picture 2" descr="AWS Lambda function | Creating your own serverless functions">
            <a:extLst>
              <a:ext uri="{FF2B5EF4-FFF2-40B4-BE49-F238E27FC236}">
                <a16:creationId xmlns:a16="http://schemas.microsoft.com/office/drawing/2014/main" id="{C35CD79E-0FD6-374A-0EB3-4E13F98858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62181" y="2513176"/>
            <a:ext cx="1831647" cy="1831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1457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A7AC8-82F6-9DBD-56A2-6D18D5747E24}"/>
              </a:ext>
            </a:extLst>
          </p:cNvPr>
          <p:cNvSpPr>
            <a:spLocks noGrp="1"/>
          </p:cNvSpPr>
          <p:nvPr>
            <p:ph type="title"/>
          </p:nvPr>
        </p:nvSpPr>
        <p:spPr/>
        <p:txBody>
          <a:bodyPr/>
          <a:lstStyle/>
          <a:p>
            <a:r>
              <a:rPr lang="en-US" dirty="0"/>
              <a:t>Amazon Web Services Lambda part </a:t>
            </a:r>
            <a:r>
              <a:rPr lang="en-US" dirty="0" err="1"/>
              <a:t>duex</a:t>
            </a:r>
            <a:endParaRPr lang="en-US" dirty="0"/>
          </a:p>
        </p:txBody>
      </p:sp>
      <p:sp>
        <p:nvSpPr>
          <p:cNvPr id="3" name="Content Placeholder 2">
            <a:extLst>
              <a:ext uri="{FF2B5EF4-FFF2-40B4-BE49-F238E27FC236}">
                <a16:creationId xmlns:a16="http://schemas.microsoft.com/office/drawing/2014/main" id="{1A6F588F-7E8D-13DD-246B-D435E57C7DB8}"/>
              </a:ext>
            </a:extLst>
          </p:cNvPr>
          <p:cNvSpPr>
            <a:spLocks noGrp="1"/>
          </p:cNvSpPr>
          <p:nvPr>
            <p:ph idx="1"/>
          </p:nvPr>
        </p:nvSpPr>
        <p:spPr>
          <a:xfrm>
            <a:off x="1097280" y="1845734"/>
            <a:ext cx="10058400" cy="4406785"/>
          </a:xfrm>
        </p:spPr>
        <p:txBody>
          <a:bodyPr>
            <a:normAutofit/>
          </a:bodyPr>
          <a:lstStyle/>
          <a:p>
            <a:r>
              <a:rPr lang="en-US" dirty="0"/>
              <a:t>Create a new Lambda function in AWS from the cli</a:t>
            </a:r>
          </a:p>
          <a:p>
            <a:pPr marL="384048" lvl="2" indent="0">
              <a:buNone/>
            </a:pPr>
            <a:r>
              <a:rPr lang="en-US" dirty="0" err="1">
                <a:latin typeface="Courier New" panose="02070309020205020404" pitchFamily="49" charset="0"/>
                <a:cs typeface="Courier New" panose="02070309020205020404" pitchFamily="49" charset="0"/>
              </a:rPr>
              <a:t>aws</a:t>
            </a:r>
            <a:r>
              <a:rPr lang="en-US" dirty="0">
                <a:latin typeface="Courier New" panose="02070309020205020404" pitchFamily="49" charset="0"/>
                <a:cs typeface="Courier New" panose="02070309020205020404" pitchFamily="49" charset="0"/>
              </a:rPr>
              <a:t> lambda create-function --function-name </a:t>
            </a:r>
            <a:r>
              <a:rPr lang="en-US" dirty="0" err="1">
                <a:latin typeface="Courier New" panose="02070309020205020404" pitchFamily="49" charset="0"/>
                <a:cs typeface="Courier New" panose="02070309020205020404" pitchFamily="49" charset="0"/>
              </a:rPr>
              <a:t>CreateThumbnail</a:t>
            </a:r>
            <a:r>
              <a:rPr lang="en-US" dirty="0">
                <a:latin typeface="Courier New" panose="02070309020205020404" pitchFamily="49" charset="0"/>
                <a:cs typeface="Courier New" panose="02070309020205020404" pitchFamily="49" charset="0"/>
              </a:rPr>
              <a:t> \</a:t>
            </a:r>
          </a:p>
          <a:p>
            <a:pPr marL="384048" lvl="2" indent="0">
              <a:buNone/>
            </a:pPr>
            <a:r>
              <a:rPr lang="en-US" dirty="0">
                <a:latin typeface="Courier New" panose="02070309020205020404" pitchFamily="49" charset="0"/>
                <a:cs typeface="Courier New" panose="02070309020205020404" pitchFamily="49" charset="0"/>
              </a:rPr>
              <a:t>--zip-file </a:t>
            </a:r>
            <a:r>
              <a:rPr lang="en-US" dirty="0" err="1">
                <a:latin typeface="Courier New" panose="02070309020205020404" pitchFamily="49" charset="0"/>
                <a:cs typeface="Courier New" panose="02070309020205020404" pitchFamily="49" charset="0"/>
              </a:rPr>
              <a:t>fileb</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function.zip</a:t>
            </a:r>
            <a:r>
              <a:rPr lang="en-US" dirty="0">
                <a:latin typeface="Courier New" panose="02070309020205020404" pitchFamily="49" charset="0"/>
                <a:cs typeface="Courier New" panose="02070309020205020404" pitchFamily="49" charset="0"/>
              </a:rPr>
              <a:t> --handler </a:t>
            </a:r>
            <a:r>
              <a:rPr lang="en-US" dirty="0" err="1">
                <a:latin typeface="Courier New" panose="02070309020205020404" pitchFamily="49" charset="0"/>
                <a:cs typeface="Courier New" panose="02070309020205020404" pitchFamily="49" charset="0"/>
              </a:rPr>
              <a:t>index.handler</a:t>
            </a:r>
            <a:r>
              <a:rPr lang="en-US" dirty="0">
                <a:latin typeface="Courier New" panose="02070309020205020404" pitchFamily="49" charset="0"/>
                <a:cs typeface="Courier New" panose="02070309020205020404" pitchFamily="49" charset="0"/>
              </a:rPr>
              <a:t> \</a:t>
            </a:r>
          </a:p>
          <a:p>
            <a:pPr marL="384048" lvl="2" indent="0">
              <a:buNone/>
            </a:pPr>
            <a:r>
              <a:rPr lang="en-US" dirty="0">
                <a:latin typeface="Courier New" panose="02070309020205020404" pitchFamily="49" charset="0"/>
                <a:cs typeface="Courier New" panose="02070309020205020404" pitchFamily="49" charset="0"/>
              </a:rPr>
              <a:t>--runtime nodejs20.x --timeout 10 --memory-size 1024 \</a:t>
            </a:r>
          </a:p>
          <a:p>
            <a:pPr marL="384048" lvl="2" indent="0">
              <a:buNone/>
            </a:pPr>
            <a:r>
              <a:rPr lang="en-US" dirty="0">
                <a:latin typeface="Courier New" panose="02070309020205020404" pitchFamily="49" charset="0"/>
                <a:cs typeface="Courier New" panose="02070309020205020404" pitchFamily="49" charset="0"/>
              </a:rPr>
              <a:t>--role </a:t>
            </a:r>
            <a:r>
              <a:rPr lang="en-US" dirty="0" err="1">
                <a:latin typeface="Courier New" panose="02070309020205020404" pitchFamily="49" charset="0"/>
                <a:cs typeface="Courier New" panose="02070309020205020404" pitchFamily="49" charset="0"/>
              </a:rPr>
              <a:t>arn:aws:iam</a:t>
            </a:r>
            <a:r>
              <a:rPr lang="en-US" dirty="0">
                <a:latin typeface="Courier New" panose="02070309020205020404" pitchFamily="49" charset="0"/>
                <a:cs typeface="Courier New" panose="02070309020205020404" pitchFamily="49" charset="0"/>
              </a:rPr>
              <a:t>::</a:t>
            </a:r>
            <a:r>
              <a:rPr lang="en-US" b="1" u="sng" dirty="0">
                <a:latin typeface="Courier New" panose="02070309020205020404" pitchFamily="49" charset="0"/>
                <a:cs typeface="Courier New" panose="02070309020205020404" pitchFamily="49" charset="0"/>
              </a:rPr>
              <a:t>890211387967</a:t>
            </a:r>
            <a:r>
              <a:rPr lang="en-US" dirty="0">
                <a:latin typeface="Courier New" panose="02070309020205020404" pitchFamily="49" charset="0"/>
                <a:cs typeface="Courier New" panose="02070309020205020404" pitchFamily="49" charset="0"/>
              </a:rPr>
              <a:t>:role/lambda-3990-s3-role</a:t>
            </a:r>
          </a:p>
          <a:p>
            <a:r>
              <a:rPr lang="en-US" dirty="0"/>
              <a:t>Test the Lambda function from the CLI</a:t>
            </a:r>
          </a:p>
          <a:p>
            <a:pPr lvl="1"/>
            <a:r>
              <a:rPr lang="en-US" dirty="0"/>
              <a:t>Download the </a:t>
            </a:r>
            <a:r>
              <a:rPr lang="en-US" dirty="0" err="1"/>
              <a:t>inputFile.txt</a:t>
            </a:r>
            <a:r>
              <a:rPr lang="en-US" dirty="0"/>
              <a:t> sample event data in the same lambda-s3 project directory</a:t>
            </a:r>
          </a:p>
          <a:p>
            <a:pPr lvl="2"/>
            <a:r>
              <a:rPr lang="en-US" dirty="0" err="1">
                <a:latin typeface="Courier New" panose="02070309020205020404" pitchFamily="49" charset="0"/>
                <a:cs typeface="Courier New" panose="02070309020205020404" pitchFamily="49" charset="0"/>
              </a:rPr>
              <a:t>wget</a:t>
            </a:r>
            <a:r>
              <a:rPr lang="en-US" dirty="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hlinkClick r:id="rId3"/>
              </a:rPr>
              <a:t>https://jpatalon.cs.edinboro.edu/cmac3990/inputFile.txt</a:t>
            </a:r>
            <a:endParaRPr lang="en-US" dirty="0"/>
          </a:p>
          <a:p>
            <a:pPr lvl="2"/>
            <a:r>
              <a:rPr lang="en-US" dirty="0"/>
              <a:t>Make sure to edit the file and change the region, bucket, and image names to be correct!</a:t>
            </a:r>
          </a:p>
          <a:p>
            <a:pPr lvl="3"/>
            <a:r>
              <a:rPr lang="en-US" dirty="0" err="1"/>
              <a:t>awsRegion</a:t>
            </a:r>
            <a:r>
              <a:rPr lang="en-US" dirty="0"/>
              <a:t>, bucket name, bucket </a:t>
            </a:r>
            <a:r>
              <a:rPr lang="en-US" dirty="0" err="1"/>
              <a:t>arn</a:t>
            </a:r>
            <a:r>
              <a:rPr lang="en-US" dirty="0"/>
              <a:t>, object key</a:t>
            </a:r>
          </a:p>
          <a:p>
            <a:pPr lvl="1"/>
            <a:r>
              <a:rPr lang="en-US" dirty="0"/>
              <a:t>Invoke the function with the following </a:t>
            </a:r>
            <a:r>
              <a:rPr lang="en-US" dirty="0" err="1"/>
              <a:t>aws</a:t>
            </a:r>
            <a:r>
              <a:rPr lang="en-US" dirty="0"/>
              <a:t> command:</a:t>
            </a:r>
          </a:p>
          <a:p>
            <a:pPr marL="384048" lvl="2"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aws</a:t>
            </a:r>
            <a:r>
              <a:rPr lang="en-US" dirty="0">
                <a:latin typeface="Courier New" panose="02070309020205020404" pitchFamily="49" charset="0"/>
                <a:cs typeface="Courier New" panose="02070309020205020404" pitchFamily="49" charset="0"/>
              </a:rPr>
              <a:t> lambda invoke --function-name </a:t>
            </a:r>
            <a:r>
              <a:rPr lang="en-US" dirty="0" err="1">
                <a:latin typeface="Courier New" panose="02070309020205020404" pitchFamily="49" charset="0"/>
                <a:cs typeface="Courier New" panose="02070309020205020404" pitchFamily="49" charset="0"/>
              </a:rPr>
              <a:t>CreateThumbnail</a:t>
            </a:r>
            <a:r>
              <a:rPr lang="en-US" dirty="0">
                <a:latin typeface="Courier New" panose="02070309020205020404" pitchFamily="49" charset="0"/>
                <a:cs typeface="Courier New" panose="02070309020205020404" pitchFamily="49" charset="0"/>
              </a:rPr>
              <a:t> \</a:t>
            </a:r>
          </a:p>
          <a:p>
            <a:pPr marL="384048" lvl="2" indent="0">
              <a:buNone/>
            </a:pPr>
            <a:r>
              <a:rPr lang="en-US" dirty="0">
                <a:latin typeface="Courier New" panose="02070309020205020404" pitchFamily="49" charset="0"/>
                <a:cs typeface="Courier New" panose="02070309020205020404" pitchFamily="49" charset="0"/>
              </a:rPr>
              <a:t>  --cli-binary-format raw-in-base64-out --invocation-type Event \</a:t>
            </a:r>
          </a:p>
          <a:p>
            <a:pPr marL="384048" lvl="2" indent="0">
              <a:buNone/>
            </a:pPr>
            <a:r>
              <a:rPr lang="en-US" dirty="0">
                <a:latin typeface="Courier New" panose="02070309020205020404" pitchFamily="49" charset="0"/>
                <a:cs typeface="Courier New" panose="02070309020205020404" pitchFamily="49" charset="0"/>
              </a:rPr>
              <a:t>  --payload file://</a:t>
            </a:r>
            <a:r>
              <a:rPr lang="en-US" dirty="0" err="1">
                <a:latin typeface="Courier New" panose="02070309020205020404" pitchFamily="49" charset="0"/>
                <a:cs typeface="Courier New" panose="02070309020205020404" pitchFamily="49" charset="0"/>
              </a:rPr>
              <a:t>inputFile.txt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outputfile.txt</a:t>
            </a:r>
            <a:endParaRPr lang="en-US" dirty="0">
              <a:latin typeface="Courier New" panose="02070309020205020404" pitchFamily="49" charset="0"/>
              <a:cs typeface="Courier New" panose="02070309020205020404" pitchFamily="49" charset="0"/>
            </a:endParaRPr>
          </a:p>
        </p:txBody>
      </p:sp>
      <p:pic>
        <p:nvPicPr>
          <p:cNvPr id="4" name="Picture 3">
            <a:extLst>
              <a:ext uri="{FF2B5EF4-FFF2-40B4-BE49-F238E27FC236}">
                <a16:creationId xmlns:a16="http://schemas.microsoft.com/office/drawing/2014/main" id="{8ED92A11-2AD9-1FF7-D128-F466CB252AB2}"/>
              </a:ext>
            </a:extLst>
          </p:cNvPr>
          <p:cNvPicPr>
            <a:picLocks noChangeAspect="1"/>
          </p:cNvPicPr>
          <p:nvPr/>
        </p:nvPicPr>
        <p:blipFill>
          <a:blip r:embed="rId4"/>
          <a:stretch>
            <a:fillRect/>
          </a:stretch>
        </p:blipFill>
        <p:spPr>
          <a:xfrm>
            <a:off x="9378778" y="4527517"/>
            <a:ext cx="2593889" cy="1578452"/>
          </a:xfrm>
          <a:prstGeom prst="rect">
            <a:avLst/>
          </a:prstGeom>
          <a:ln>
            <a:solidFill>
              <a:schemeClr val="accent1"/>
            </a:solidFill>
          </a:ln>
        </p:spPr>
      </p:pic>
      <p:pic>
        <p:nvPicPr>
          <p:cNvPr id="3074" name="Picture 2" descr="AWS Lambda function | Creating your own serverless functions">
            <a:extLst>
              <a:ext uri="{FF2B5EF4-FFF2-40B4-BE49-F238E27FC236}">
                <a16:creationId xmlns:a16="http://schemas.microsoft.com/office/drawing/2014/main" id="{C35CD79E-0FD6-374A-0EB3-4E13F988582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62181" y="2513176"/>
            <a:ext cx="1831647" cy="1831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4333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A7AC8-82F6-9DBD-56A2-6D18D5747E24}"/>
              </a:ext>
            </a:extLst>
          </p:cNvPr>
          <p:cNvSpPr>
            <a:spLocks noGrp="1"/>
          </p:cNvSpPr>
          <p:nvPr>
            <p:ph type="title"/>
          </p:nvPr>
        </p:nvSpPr>
        <p:spPr/>
        <p:txBody>
          <a:bodyPr/>
          <a:lstStyle/>
          <a:p>
            <a:r>
              <a:rPr lang="en-US" dirty="0"/>
              <a:t>Amazon Web Services Lambda part </a:t>
            </a:r>
            <a:r>
              <a:rPr lang="en-US" dirty="0" err="1"/>
              <a:t>duex</a:t>
            </a:r>
            <a:endParaRPr lang="en-US" dirty="0"/>
          </a:p>
        </p:txBody>
      </p:sp>
      <p:sp>
        <p:nvSpPr>
          <p:cNvPr id="3" name="Content Placeholder 2">
            <a:extLst>
              <a:ext uri="{FF2B5EF4-FFF2-40B4-BE49-F238E27FC236}">
                <a16:creationId xmlns:a16="http://schemas.microsoft.com/office/drawing/2014/main" id="{1A6F588F-7E8D-13DD-246B-D435E57C7DB8}"/>
              </a:ext>
            </a:extLst>
          </p:cNvPr>
          <p:cNvSpPr>
            <a:spLocks noGrp="1"/>
          </p:cNvSpPr>
          <p:nvPr>
            <p:ph idx="1"/>
          </p:nvPr>
        </p:nvSpPr>
        <p:spPr>
          <a:xfrm>
            <a:off x="1097280" y="1845734"/>
            <a:ext cx="10058400" cy="4406785"/>
          </a:xfrm>
        </p:spPr>
        <p:txBody>
          <a:bodyPr>
            <a:normAutofit/>
          </a:bodyPr>
          <a:lstStyle/>
          <a:p>
            <a:r>
              <a:rPr lang="en-US" dirty="0"/>
              <a:t>Check that we now have a thumbnail in our resized S3 bucket!!</a:t>
            </a:r>
          </a:p>
          <a:p>
            <a:pPr lvl="1"/>
            <a:r>
              <a:rPr lang="en-US" dirty="0"/>
              <a:t>Browse to the my3990bucketsource-resized S3 bucket and look at the objects</a:t>
            </a:r>
          </a:p>
          <a:p>
            <a:pPr lvl="2"/>
            <a:r>
              <a:rPr lang="en-US" dirty="0"/>
              <a:t>Success!</a:t>
            </a:r>
          </a:p>
          <a:p>
            <a:r>
              <a:rPr lang="en-US" dirty="0"/>
              <a:t>Configure S3 to publish events</a:t>
            </a:r>
          </a:p>
          <a:p>
            <a:pPr lvl="1"/>
            <a:r>
              <a:rPr lang="en-US" dirty="0"/>
              <a:t>This will add permissions to allow S3 to publish object-created </a:t>
            </a:r>
            <a:br>
              <a:rPr lang="en-US" dirty="0"/>
            </a:br>
            <a:r>
              <a:rPr lang="en-US" dirty="0"/>
              <a:t>events to Lambda and invoke the Lambda function…</a:t>
            </a:r>
          </a:p>
          <a:p>
            <a:pPr lvl="2"/>
            <a:r>
              <a:rPr lang="en-US" dirty="0"/>
              <a:t>Replace the source-account ID with your account ID!</a:t>
            </a:r>
          </a:p>
          <a:p>
            <a:pPr marL="384048" lvl="2" indent="0">
              <a:buNone/>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aws</a:t>
            </a:r>
            <a:r>
              <a:rPr lang="en-US" sz="1200" dirty="0">
                <a:latin typeface="Courier New" panose="02070309020205020404" pitchFamily="49" charset="0"/>
                <a:cs typeface="Courier New" panose="02070309020205020404" pitchFamily="49" charset="0"/>
              </a:rPr>
              <a:t> lambda add-permission --function-name </a:t>
            </a:r>
            <a:r>
              <a:rPr lang="en-US" sz="1200" dirty="0" err="1">
                <a:latin typeface="Courier New" panose="02070309020205020404" pitchFamily="49" charset="0"/>
                <a:cs typeface="Courier New" panose="02070309020205020404" pitchFamily="49" charset="0"/>
              </a:rPr>
              <a:t>CreateThumbnail</a:t>
            </a:r>
            <a:r>
              <a:rPr lang="en-US" sz="1200" dirty="0">
                <a:latin typeface="Courier New" panose="02070309020205020404" pitchFamily="49" charset="0"/>
                <a:cs typeface="Courier New" panose="02070309020205020404" pitchFamily="49" charset="0"/>
              </a:rPr>
              <a:t> \</a:t>
            </a:r>
          </a:p>
          <a:p>
            <a:pPr marL="384048" lvl="2" indent="0">
              <a:buNone/>
            </a:pPr>
            <a:r>
              <a:rPr lang="en-US" sz="1200" dirty="0">
                <a:latin typeface="Courier New" panose="02070309020205020404" pitchFamily="49" charset="0"/>
                <a:cs typeface="Courier New" panose="02070309020205020404" pitchFamily="49" charset="0"/>
              </a:rPr>
              <a:t>  --principal s3.amazonaws.com --statement-id s3invoke \</a:t>
            </a:r>
          </a:p>
          <a:p>
            <a:pPr marL="384048" lvl="2" indent="0">
              <a:buNone/>
            </a:pPr>
            <a:r>
              <a:rPr lang="en-US" sz="1200" dirty="0">
                <a:latin typeface="Courier New" panose="02070309020205020404" pitchFamily="49" charset="0"/>
                <a:cs typeface="Courier New" panose="02070309020205020404" pitchFamily="49" charset="0"/>
              </a:rPr>
              <a:t>  --action "</a:t>
            </a:r>
            <a:r>
              <a:rPr lang="en-US" sz="1200" dirty="0" err="1">
                <a:latin typeface="Courier New" panose="02070309020205020404" pitchFamily="49" charset="0"/>
                <a:cs typeface="Courier New" panose="02070309020205020404" pitchFamily="49" charset="0"/>
              </a:rPr>
              <a:t>lambda:InvokeFunction</a:t>
            </a:r>
            <a:r>
              <a:rPr lang="en-US" sz="1200" dirty="0">
                <a:latin typeface="Courier New" panose="02070309020205020404" pitchFamily="49" charset="0"/>
                <a:cs typeface="Courier New" panose="02070309020205020404" pitchFamily="49" charset="0"/>
              </a:rPr>
              <a:t>" --source-</a:t>
            </a:r>
            <a:r>
              <a:rPr lang="en-US" sz="1200" dirty="0" err="1">
                <a:latin typeface="Courier New" panose="02070309020205020404" pitchFamily="49" charset="0"/>
                <a:cs typeface="Courier New" panose="02070309020205020404" pitchFamily="49" charset="0"/>
              </a:rPr>
              <a:t>arn</a:t>
            </a:r>
            <a:r>
              <a:rPr lang="en-US" sz="1200" dirty="0">
                <a:latin typeface="Courier New" panose="02070309020205020404" pitchFamily="49" charset="0"/>
                <a:cs typeface="Courier New" panose="02070309020205020404" pitchFamily="49" charset="0"/>
              </a:rPr>
              <a:t> arn:aws:s3:::my3990bucketsource \</a:t>
            </a:r>
          </a:p>
          <a:p>
            <a:pPr marL="384048" lvl="2" indent="0">
              <a:buNone/>
            </a:pPr>
            <a:r>
              <a:rPr lang="en-US" sz="1200" dirty="0">
                <a:latin typeface="Courier New" panose="02070309020205020404" pitchFamily="49" charset="0"/>
                <a:cs typeface="Courier New" panose="02070309020205020404" pitchFamily="49" charset="0"/>
              </a:rPr>
              <a:t>  --source-account </a:t>
            </a:r>
            <a:r>
              <a:rPr lang="en-US" sz="1200" b="1" u="sng" dirty="0">
                <a:latin typeface="Courier New" panose="02070309020205020404" pitchFamily="49" charset="0"/>
                <a:cs typeface="Courier New" panose="02070309020205020404" pitchFamily="49" charset="0"/>
              </a:rPr>
              <a:t>890211387967</a:t>
            </a:r>
            <a:endParaRPr lang="en-US" dirty="0"/>
          </a:p>
          <a:p>
            <a:pPr lvl="1"/>
            <a:r>
              <a:rPr lang="en-US" dirty="0"/>
              <a:t>Verify the function’s access policy with the following command:</a:t>
            </a:r>
          </a:p>
          <a:p>
            <a:pPr marL="384048" lvl="2" indent="0">
              <a:buNone/>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aws</a:t>
            </a:r>
            <a:r>
              <a:rPr lang="en-US" sz="1200" dirty="0">
                <a:latin typeface="Courier New" panose="02070309020205020404" pitchFamily="49" charset="0"/>
                <a:cs typeface="Courier New" panose="02070309020205020404" pitchFamily="49" charset="0"/>
              </a:rPr>
              <a:t> lambda get-policy --function-name </a:t>
            </a:r>
            <a:r>
              <a:rPr lang="en-US" sz="1200" dirty="0" err="1">
                <a:latin typeface="Courier New" panose="02070309020205020404" pitchFamily="49" charset="0"/>
                <a:cs typeface="Courier New" panose="02070309020205020404" pitchFamily="49" charset="0"/>
              </a:rPr>
              <a:t>CreateThumbnail</a:t>
            </a:r>
            <a:endParaRPr lang="en-US" sz="1200" dirty="0">
              <a:latin typeface="Courier New" panose="02070309020205020404" pitchFamily="49" charset="0"/>
              <a:cs typeface="Courier New" panose="02070309020205020404" pitchFamily="49" charset="0"/>
            </a:endParaRPr>
          </a:p>
        </p:txBody>
      </p:sp>
      <p:pic>
        <p:nvPicPr>
          <p:cNvPr id="4" name="Picture 3">
            <a:extLst>
              <a:ext uri="{FF2B5EF4-FFF2-40B4-BE49-F238E27FC236}">
                <a16:creationId xmlns:a16="http://schemas.microsoft.com/office/drawing/2014/main" id="{8ED92A11-2AD9-1FF7-D128-F466CB252AB2}"/>
              </a:ext>
            </a:extLst>
          </p:cNvPr>
          <p:cNvPicPr>
            <a:picLocks noChangeAspect="1"/>
          </p:cNvPicPr>
          <p:nvPr/>
        </p:nvPicPr>
        <p:blipFill>
          <a:blip r:embed="rId2"/>
          <a:stretch>
            <a:fillRect/>
          </a:stretch>
        </p:blipFill>
        <p:spPr>
          <a:xfrm>
            <a:off x="9378778" y="4527517"/>
            <a:ext cx="2593889" cy="1578452"/>
          </a:xfrm>
          <a:prstGeom prst="rect">
            <a:avLst/>
          </a:prstGeom>
          <a:ln>
            <a:solidFill>
              <a:schemeClr val="accent1"/>
            </a:solidFill>
          </a:ln>
        </p:spPr>
      </p:pic>
      <p:pic>
        <p:nvPicPr>
          <p:cNvPr id="3074" name="Picture 2" descr="AWS Lambda function | Creating your own serverless functions">
            <a:extLst>
              <a:ext uri="{FF2B5EF4-FFF2-40B4-BE49-F238E27FC236}">
                <a16:creationId xmlns:a16="http://schemas.microsoft.com/office/drawing/2014/main" id="{C35CD79E-0FD6-374A-0EB3-4E13F98858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62181" y="2513176"/>
            <a:ext cx="1831647" cy="1831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579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B18B5-1E24-C745-92E6-FC28713EAC11}"/>
              </a:ext>
            </a:extLst>
          </p:cNvPr>
          <p:cNvSpPr>
            <a:spLocks noGrp="1"/>
          </p:cNvSpPr>
          <p:nvPr>
            <p:ph type="title"/>
          </p:nvPr>
        </p:nvSpPr>
        <p:spPr/>
        <p:txBody>
          <a:bodyPr/>
          <a:lstStyle/>
          <a:p>
            <a:r>
              <a:rPr lang="en-US" dirty="0"/>
              <a:t>Presentations!</a:t>
            </a:r>
          </a:p>
        </p:txBody>
      </p:sp>
      <p:sp>
        <p:nvSpPr>
          <p:cNvPr id="3" name="Content Placeholder 2">
            <a:extLst>
              <a:ext uri="{FF2B5EF4-FFF2-40B4-BE49-F238E27FC236}">
                <a16:creationId xmlns:a16="http://schemas.microsoft.com/office/drawing/2014/main" id="{77F0677B-400C-1D4D-90E0-D42C7B203B27}"/>
              </a:ext>
            </a:extLst>
          </p:cNvPr>
          <p:cNvSpPr>
            <a:spLocks noGrp="1"/>
          </p:cNvSpPr>
          <p:nvPr>
            <p:ph idx="1"/>
          </p:nvPr>
        </p:nvSpPr>
        <p:spPr>
          <a:xfrm>
            <a:off x="1097280" y="1845734"/>
            <a:ext cx="10058400" cy="4400688"/>
          </a:xfrm>
        </p:spPr>
        <p:txBody>
          <a:bodyPr>
            <a:normAutofit/>
          </a:bodyPr>
          <a:lstStyle/>
          <a:p>
            <a:r>
              <a:rPr lang="en-US" dirty="0"/>
              <a:t>Provide a report and presentation on your chosen topic</a:t>
            </a:r>
          </a:p>
          <a:p>
            <a:r>
              <a:rPr lang="en-US" dirty="0"/>
              <a:t>Submit all report and presentation materials to D2L “Presentation” assignment folder</a:t>
            </a:r>
          </a:p>
          <a:p>
            <a:pPr lvl="1"/>
            <a:r>
              <a:rPr lang="en-US" dirty="0"/>
              <a:t>Due by the end of the day on Friday, December 5</a:t>
            </a:r>
            <a:r>
              <a:rPr lang="en-US" baseline="30000" dirty="0"/>
              <a:t>th</a:t>
            </a:r>
            <a:r>
              <a:rPr lang="en-US" dirty="0"/>
              <a:t>, 2025.</a:t>
            </a:r>
          </a:p>
          <a:p>
            <a:r>
              <a:rPr lang="en-US" dirty="0"/>
              <a:t>Presentation</a:t>
            </a:r>
          </a:p>
          <a:p>
            <a:pPr lvl="1"/>
            <a:r>
              <a:rPr lang="en-US" dirty="0"/>
              <a:t>5-10 minute discussion of your report (~20mins max)</a:t>
            </a:r>
          </a:p>
          <a:p>
            <a:pPr lvl="1"/>
            <a:r>
              <a:rPr lang="en-US" dirty="0"/>
              <a:t>Basic implementation – How did you install?</a:t>
            </a:r>
          </a:p>
          <a:p>
            <a:pPr lvl="2"/>
            <a:r>
              <a:rPr lang="en-US" dirty="0"/>
              <a:t>Documentation of steps that can be given to a junior admin!</a:t>
            </a:r>
          </a:p>
          <a:p>
            <a:pPr lvl="2"/>
            <a:r>
              <a:rPr lang="en-US" dirty="0"/>
              <a:t>PowerPoint or another presentation showing steps with pictures will help!</a:t>
            </a:r>
          </a:p>
          <a:p>
            <a:pPr lvl="2"/>
            <a:r>
              <a:rPr lang="en-US" dirty="0"/>
              <a:t>Live examples where possible!</a:t>
            </a:r>
          </a:p>
          <a:p>
            <a:pPr lvl="1"/>
            <a:r>
              <a:rPr lang="en-US" dirty="0"/>
              <a:t>Going to randomize who goes first?</a:t>
            </a:r>
          </a:p>
          <a:p>
            <a:pPr lvl="2"/>
            <a:r>
              <a:rPr lang="en-US" dirty="0"/>
              <a:t>Unless someone wants to go first?</a:t>
            </a:r>
          </a:p>
        </p:txBody>
      </p:sp>
      <p:pic>
        <p:nvPicPr>
          <p:cNvPr id="1026" name="Picture 2" descr="Traditional vs Dynamic Project Management - 6 Important Differences"/>
          <p:cNvPicPr>
            <a:picLocks noChangeAspect="1" noChangeArrowheads="1"/>
          </p:cNvPicPr>
          <p:nvPr/>
        </p:nvPicPr>
        <p:blipFill rotWithShape="1">
          <a:blip r:embed="rId3">
            <a:extLst>
              <a:ext uri="{28A0092B-C50C-407E-A947-70E740481C1C}">
                <a14:useLocalDpi xmlns:a14="http://schemas.microsoft.com/office/drawing/2010/main" val="0"/>
              </a:ext>
            </a:extLst>
          </a:blip>
          <a:srcRect l="10140" t="5642" r="14571" b="4663"/>
          <a:stretch/>
        </p:blipFill>
        <p:spPr bwMode="auto">
          <a:xfrm>
            <a:off x="7913077" y="4427752"/>
            <a:ext cx="3596054" cy="141913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9165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A7AC8-82F6-9DBD-56A2-6D18D5747E24}"/>
              </a:ext>
            </a:extLst>
          </p:cNvPr>
          <p:cNvSpPr>
            <a:spLocks noGrp="1"/>
          </p:cNvSpPr>
          <p:nvPr>
            <p:ph type="title"/>
          </p:nvPr>
        </p:nvSpPr>
        <p:spPr/>
        <p:txBody>
          <a:bodyPr/>
          <a:lstStyle/>
          <a:p>
            <a:r>
              <a:rPr lang="en-US" dirty="0"/>
              <a:t>Amazon Web Services Lambda part </a:t>
            </a:r>
            <a:r>
              <a:rPr lang="en-US" dirty="0" err="1"/>
              <a:t>duex</a:t>
            </a:r>
            <a:endParaRPr lang="en-US" dirty="0"/>
          </a:p>
        </p:txBody>
      </p:sp>
      <p:sp>
        <p:nvSpPr>
          <p:cNvPr id="3" name="Content Placeholder 2">
            <a:extLst>
              <a:ext uri="{FF2B5EF4-FFF2-40B4-BE49-F238E27FC236}">
                <a16:creationId xmlns:a16="http://schemas.microsoft.com/office/drawing/2014/main" id="{1A6F588F-7E8D-13DD-246B-D435E57C7DB8}"/>
              </a:ext>
            </a:extLst>
          </p:cNvPr>
          <p:cNvSpPr>
            <a:spLocks noGrp="1"/>
          </p:cNvSpPr>
          <p:nvPr>
            <p:ph idx="1"/>
          </p:nvPr>
        </p:nvSpPr>
        <p:spPr>
          <a:xfrm>
            <a:off x="1097280" y="1845734"/>
            <a:ext cx="10058400" cy="4406785"/>
          </a:xfrm>
        </p:spPr>
        <p:txBody>
          <a:bodyPr>
            <a:normAutofit/>
          </a:bodyPr>
          <a:lstStyle/>
          <a:p>
            <a:r>
              <a:rPr lang="en-US" dirty="0"/>
              <a:t>Configure notifications on the S3 bucket.</a:t>
            </a:r>
          </a:p>
          <a:p>
            <a:pPr lvl="1"/>
            <a:r>
              <a:rPr lang="en-US" dirty="0"/>
              <a:t>To have Amazon S3 publish object-created events to Lambda, </a:t>
            </a:r>
            <a:br>
              <a:rPr lang="en-US" dirty="0"/>
            </a:br>
            <a:r>
              <a:rPr lang="en-US" dirty="0"/>
              <a:t>add a notification configuration on the source S3 bucket.</a:t>
            </a:r>
          </a:p>
          <a:p>
            <a:pPr lvl="1"/>
            <a:r>
              <a:rPr lang="en-US" dirty="0"/>
              <a:t>Browse to the source bucket in the AWS GUI Console</a:t>
            </a:r>
          </a:p>
          <a:p>
            <a:pPr lvl="1"/>
            <a:r>
              <a:rPr lang="en-US" dirty="0"/>
              <a:t>Choose the properties tab</a:t>
            </a:r>
          </a:p>
          <a:p>
            <a:pPr lvl="1"/>
            <a:r>
              <a:rPr lang="en-US" dirty="0"/>
              <a:t>Scroll down to Amazon </a:t>
            </a:r>
            <a:r>
              <a:rPr lang="en-US" dirty="0" err="1"/>
              <a:t>Eventbridge</a:t>
            </a:r>
            <a:r>
              <a:rPr lang="en-US" dirty="0"/>
              <a:t>, click edit, and turn on </a:t>
            </a:r>
            <a:r>
              <a:rPr lang="en-US" dirty="0" err="1"/>
              <a:t>EventBridge</a:t>
            </a:r>
            <a:r>
              <a:rPr lang="en-US" dirty="0"/>
              <a:t> notifications</a:t>
            </a:r>
          </a:p>
          <a:p>
            <a:pPr lvl="1"/>
            <a:r>
              <a:rPr lang="en-US" dirty="0"/>
              <a:t>Scroll down to Event Notifications and Create Event Notification with the following:</a:t>
            </a:r>
          </a:p>
          <a:p>
            <a:pPr lvl="2"/>
            <a:r>
              <a:rPr lang="en-US" dirty="0"/>
              <a:t>Event name – lambda-trigger</a:t>
            </a:r>
          </a:p>
          <a:p>
            <a:pPr lvl="2"/>
            <a:r>
              <a:rPr lang="en-US" dirty="0"/>
              <a:t>Event types – All object create events</a:t>
            </a:r>
          </a:p>
          <a:p>
            <a:pPr lvl="2"/>
            <a:r>
              <a:rPr lang="en-US" dirty="0"/>
              <a:t>Destination – Lambda function</a:t>
            </a:r>
          </a:p>
          <a:p>
            <a:pPr lvl="2"/>
            <a:r>
              <a:rPr lang="en-US" dirty="0"/>
              <a:t>Lambda function – </a:t>
            </a:r>
            <a:r>
              <a:rPr lang="en-US" dirty="0" err="1"/>
              <a:t>CreateThumbnail</a:t>
            </a:r>
            <a:endParaRPr lang="en-US" dirty="0"/>
          </a:p>
          <a:p>
            <a:r>
              <a:rPr lang="en-US" dirty="0"/>
              <a:t>Verify</a:t>
            </a:r>
          </a:p>
          <a:p>
            <a:pPr lvl="1"/>
            <a:r>
              <a:rPr lang="en-US" dirty="0"/>
              <a:t>Upload some new images to the S3 bucket and see if thumbnails are generated</a:t>
            </a:r>
          </a:p>
          <a:p>
            <a:pPr lvl="2"/>
            <a:r>
              <a:rPr lang="en-US" dirty="0"/>
              <a:t>Dogpic2 &amp; dogpic3!</a:t>
            </a:r>
          </a:p>
        </p:txBody>
      </p:sp>
      <p:pic>
        <p:nvPicPr>
          <p:cNvPr id="4" name="Picture 3">
            <a:extLst>
              <a:ext uri="{FF2B5EF4-FFF2-40B4-BE49-F238E27FC236}">
                <a16:creationId xmlns:a16="http://schemas.microsoft.com/office/drawing/2014/main" id="{8ED92A11-2AD9-1FF7-D128-F466CB252AB2}"/>
              </a:ext>
            </a:extLst>
          </p:cNvPr>
          <p:cNvPicPr>
            <a:picLocks noChangeAspect="1"/>
          </p:cNvPicPr>
          <p:nvPr/>
        </p:nvPicPr>
        <p:blipFill>
          <a:blip r:embed="rId2"/>
          <a:stretch>
            <a:fillRect/>
          </a:stretch>
        </p:blipFill>
        <p:spPr>
          <a:xfrm>
            <a:off x="9378778" y="4527517"/>
            <a:ext cx="2593889" cy="1578452"/>
          </a:xfrm>
          <a:prstGeom prst="rect">
            <a:avLst/>
          </a:prstGeom>
          <a:ln>
            <a:solidFill>
              <a:schemeClr val="accent1"/>
            </a:solidFill>
          </a:ln>
        </p:spPr>
      </p:pic>
      <p:pic>
        <p:nvPicPr>
          <p:cNvPr id="3074" name="Picture 2" descr="AWS Lambda function | Creating your own serverless functions">
            <a:extLst>
              <a:ext uri="{FF2B5EF4-FFF2-40B4-BE49-F238E27FC236}">
                <a16:creationId xmlns:a16="http://schemas.microsoft.com/office/drawing/2014/main" id="{C35CD79E-0FD6-374A-0EB3-4E13F98858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62181" y="2513176"/>
            <a:ext cx="1831647" cy="1831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9614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A7AC8-82F6-9DBD-56A2-6D18D5747E24}"/>
              </a:ext>
            </a:extLst>
          </p:cNvPr>
          <p:cNvSpPr>
            <a:spLocks noGrp="1"/>
          </p:cNvSpPr>
          <p:nvPr>
            <p:ph type="title"/>
          </p:nvPr>
        </p:nvSpPr>
        <p:spPr/>
        <p:txBody>
          <a:bodyPr/>
          <a:lstStyle/>
          <a:p>
            <a:r>
              <a:rPr lang="en-US" dirty="0"/>
              <a:t>Amazon Web Services</a:t>
            </a:r>
          </a:p>
        </p:txBody>
      </p:sp>
      <p:sp>
        <p:nvSpPr>
          <p:cNvPr id="3" name="Content Placeholder 2">
            <a:extLst>
              <a:ext uri="{FF2B5EF4-FFF2-40B4-BE49-F238E27FC236}">
                <a16:creationId xmlns:a16="http://schemas.microsoft.com/office/drawing/2014/main" id="{1A6F588F-7E8D-13DD-246B-D435E57C7DB8}"/>
              </a:ext>
            </a:extLst>
          </p:cNvPr>
          <p:cNvSpPr>
            <a:spLocks noGrp="1"/>
          </p:cNvSpPr>
          <p:nvPr>
            <p:ph idx="1"/>
          </p:nvPr>
        </p:nvSpPr>
        <p:spPr>
          <a:xfrm>
            <a:off x="1097280" y="1845734"/>
            <a:ext cx="10058400" cy="4406785"/>
          </a:xfrm>
        </p:spPr>
        <p:txBody>
          <a:bodyPr>
            <a:normAutofit/>
          </a:bodyPr>
          <a:lstStyle/>
          <a:p>
            <a:r>
              <a:rPr lang="en-US" dirty="0"/>
              <a:t>Cleanup!</a:t>
            </a:r>
          </a:p>
          <a:p>
            <a:pPr lvl="1"/>
            <a:r>
              <a:rPr lang="en-US" dirty="0"/>
              <a:t>S3 Buckets</a:t>
            </a:r>
          </a:p>
          <a:p>
            <a:pPr lvl="2"/>
            <a:r>
              <a:rPr lang="en-US" dirty="0"/>
              <a:t>my3990bucketsource</a:t>
            </a:r>
          </a:p>
          <a:p>
            <a:pPr lvl="2"/>
            <a:r>
              <a:rPr lang="en-US" dirty="0"/>
              <a:t>my3990bucketsource-resized</a:t>
            </a:r>
          </a:p>
          <a:p>
            <a:pPr lvl="1"/>
            <a:r>
              <a:rPr lang="en-US" dirty="0"/>
              <a:t>Lambda Function</a:t>
            </a:r>
          </a:p>
          <a:p>
            <a:pPr lvl="2"/>
            <a:r>
              <a:rPr lang="en-US" dirty="0" err="1"/>
              <a:t>CreateThumbnail</a:t>
            </a:r>
            <a:endParaRPr lang="en-US" dirty="0"/>
          </a:p>
          <a:p>
            <a:pPr lvl="1"/>
            <a:r>
              <a:rPr lang="en-US" dirty="0"/>
              <a:t>IAM Policy</a:t>
            </a:r>
          </a:p>
          <a:p>
            <a:pPr lvl="2"/>
            <a:r>
              <a:rPr lang="en-US" dirty="0"/>
              <a:t>AWS3990LambdaS3Policy</a:t>
            </a:r>
          </a:p>
          <a:p>
            <a:pPr lvl="1"/>
            <a:r>
              <a:rPr lang="en-US" dirty="0"/>
              <a:t>IAM Execution Role</a:t>
            </a:r>
          </a:p>
          <a:p>
            <a:pPr lvl="2"/>
            <a:r>
              <a:rPr lang="en-US" dirty="0"/>
              <a:t>lambda-3990-s3-role</a:t>
            </a:r>
          </a:p>
        </p:txBody>
      </p:sp>
      <p:pic>
        <p:nvPicPr>
          <p:cNvPr id="4" name="Picture 3">
            <a:extLst>
              <a:ext uri="{FF2B5EF4-FFF2-40B4-BE49-F238E27FC236}">
                <a16:creationId xmlns:a16="http://schemas.microsoft.com/office/drawing/2014/main" id="{8ED92A11-2AD9-1FF7-D128-F466CB252AB2}"/>
              </a:ext>
            </a:extLst>
          </p:cNvPr>
          <p:cNvPicPr>
            <a:picLocks noChangeAspect="1"/>
          </p:cNvPicPr>
          <p:nvPr/>
        </p:nvPicPr>
        <p:blipFill>
          <a:blip r:embed="rId2"/>
          <a:stretch>
            <a:fillRect/>
          </a:stretch>
        </p:blipFill>
        <p:spPr>
          <a:xfrm>
            <a:off x="9378778" y="4527517"/>
            <a:ext cx="2593889" cy="1578452"/>
          </a:xfrm>
          <a:prstGeom prst="rect">
            <a:avLst/>
          </a:prstGeom>
          <a:ln>
            <a:solidFill>
              <a:schemeClr val="accent1"/>
            </a:solidFill>
          </a:ln>
        </p:spPr>
      </p:pic>
    </p:spTree>
    <p:extLst>
      <p:ext uri="{BB962C8B-B14F-4D97-AF65-F5344CB8AC3E}">
        <p14:creationId xmlns:p14="http://schemas.microsoft.com/office/powerpoint/2010/main" val="3316772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99B7D5-5C76-3541-620D-7C3AF1DEF2E5}"/>
              </a:ext>
            </a:extLst>
          </p:cNvPr>
          <p:cNvPicPr>
            <a:picLocks noChangeAspect="1"/>
          </p:cNvPicPr>
          <p:nvPr/>
        </p:nvPicPr>
        <p:blipFill>
          <a:blip r:embed="rId2"/>
          <a:stretch>
            <a:fillRect/>
          </a:stretch>
        </p:blipFill>
        <p:spPr>
          <a:xfrm>
            <a:off x="7076382" y="2990335"/>
            <a:ext cx="4857774" cy="3193536"/>
          </a:xfrm>
          <a:prstGeom prst="rect">
            <a:avLst/>
          </a:prstGeom>
        </p:spPr>
      </p:pic>
      <p:sp>
        <p:nvSpPr>
          <p:cNvPr id="2" name="Title 1">
            <a:extLst>
              <a:ext uri="{FF2B5EF4-FFF2-40B4-BE49-F238E27FC236}">
                <a16:creationId xmlns:a16="http://schemas.microsoft.com/office/drawing/2014/main" id="{B7BA7AC8-82F6-9DBD-56A2-6D18D5747E24}"/>
              </a:ext>
            </a:extLst>
          </p:cNvPr>
          <p:cNvSpPr>
            <a:spLocks noGrp="1"/>
          </p:cNvSpPr>
          <p:nvPr>
            <p:ph type="title"/>
          </p:nvPr>
        </p:nvSpPr>
        <p:spPr/>
        <p:txBody>
          <a:bodyPr/>
          <a:lstStyle/>
          <a:p>
            <a:r>
              <a:rPr lang="en-US" dirty="0"/>
              <a:t>Man in the Middle Attack</a:t>
            </a:r>
          </a:p>
        </p:txBody>
      </p:sp>
      <p:sp>
        <p:nvSpPr>
          <p:cNvPr id="3" name="Content Placeholder 2">
            <a:extLst>
              <a:ext uri="{FF2B5EF4-FFF2-40B4-BE49-F238E27FC236}">
                <a16:creationId xmlns:a16="http://schemas.microsoft.com/office/drawing/2014/main" id="{1A6F588F-7E8D-13DD-246B-D435E57C7DB8}"/>
              </a:ext>
            </a:extLst>
          </p:cNvPr>
          <p:cNvSpPr>
            <a:spLocks noGrp="1"/>
          </p:cNvSpPr>
          <p:nvPr>
            <p:ph idx="1"/>
          </p:nvPr>
        </p:nvSpPr>
        <p:spPr>
          <a:xfrm>
            <a:off x="1097280" y="1845733"/>
            <a:ext cx="10058400" cy="4480925"/>
          </a:xfrm>
        </p:spPr>
        <p:txBody>
          <a:bodyPr/>
          <a:lstStyle/>
          <a:p>
            <a:r>
              <a:rPr lang="en-US" dirty="0"/>
              <a:t>Packet Sniffing in a switched environment</a:t>
            </a:r>
          </a:p>
          <a:p>
            <a:pPr lvl="1"/>
            <a:r>
              <a:rPr lang="en-US" dirty="0">
                <a:hlinkClick r:id="rId3"/>
              </a:rPr>
              <a:t>https://jpatalon.cs.edinboro.edu/cmac3990/packet-sniffing-switched-environment-244.pdf</a:t>
            </a:r>
            <a:endParaRPr lang="en-US" dirty="0"/>
          </a:p>
          <a:p>
            <a:pPr lvl="2"/>
            <a:r>
              <a:rPr lang="en-US" dirty="0"/>
              <a:t>MAC flooding, MAC duplicating, ICMP redirection, DHCP spoofing, Port stealing</a:t>
            </a:r>
          </a:p>
          <a:p>
            <a:pPr lvl="1"/>
            <a:r>
              <a:rPr lang="en-US" dirty="0"/>
              <a:t>ARP Spoofing</a:t>
            </a:r>
          </a:p>
          <a:p>
            <a:pPr lvl="2"/>
            <a:r>
              <a:rPr lang="en-US" dirty="0"/>
              <a:t>Taking the example of machines A, B, and C.</a:t>
            </a:r>
          </a:p>
          <a:p>
            <a:pPr lvl="2"/>
            <a:r>
              <a:rPr lang="en-US" dirty="0"/>
              <a:t>Assume C wanted to eavesdrop on network traffic between A and B. </a:t>
            </a:r>
          </a:p>
          <a:p>
            <a:pPr lvl="2"/>
            <a:r>
              <a:rPr lang="en-US" dirty="0"/>
              <a:t>For a man–in-the-middle attack, C pretends to A that it is in fact B. </a:t>
            </a:r>
          </a:p>
          <a:p>
            <a:pPr lvl="2"/>
            <a:r>
              <a:rPr lang="en-US" dirty="0"/>
              <a:t>Then, when A sends traffic destined for B, it is intercepted by C.</a:t>
            </a:r>
          </a:p>
          <a:p>
            <a:pPr lvl="2"/>
            <a:r>
              <a:rPr lang="en-US" dirty="0"/>
              <a:t>C passes this information on to B, pretending that it came from A. </a:t>
            </a:r>
          </a:p>
          <a:p>
            <a:pPr lvl="2"/>
            <a:r>
              <a:rPr lang="en-US" dirty="0"/>
              <a:t>Similarly, C also performs a comparable role for traffic from B, </a:t>
            </a:r>
            <a:br>
              <a:rPr lang="en-US" dirty="0"/>
            </a:br>
            <a:r>
              <a:rPr lang="en-US" dirty="0"/>
              <a:t>which is destined for A</a:t>
            </a:r>
          </a:p>
        </p:txBody>
      </p:sp>
    </p:spTree>
    <p:extLst>
      <p:ext uri="{BB962C8B-B14F-4D97-AF65-F5344CB8AC3E}">
        <p14:creationId xmlns:p14="http://schemas.microsoft.com/office/powerpoint/2010/main" val="36769109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B3F4F1-C0CD-9C57-FA35-9ADB5F3F8B13}"/>
              </a:ext>
            </a:extLst>
          </p:cNvPr>
          <p:cNvPicPr>
            <a:picLocks noChangeAspect="1"/>
          </p:cNvPicPr>
          <p:nvPr/>
        </p:nvPicPr>
        <p:blipFill>
          <a:blip r:embed="rId2"/>
          <a:stretch>
            <a:fillRect/>
          </a:stretch>
        </p:blipFill>
        <p:spPr>
          <a:xfrm>
            <a:off x="7076382" y="2990335"/>
            <a:ext cx="4857774" cy="3193536"/>
          </a:xfrm>
          <a:prstGeom prst="rect">
            <a:avLst/>
          </a:prstGeom>
        </p:spPr>
      </p:pic>
      <p:sp>
        <p:nvSpPr>
          <p:cNvPr id="2" name="Title 1">
            <a:extLst>
              <a:ext uri="{FF2B5EF4-FFF2-40B4-BE49-F238E27FC236}">
                <a16:creationId xmlns:a16="http://schemas.microsoft.com/office/drawing/2014/main" id="{B7BA7AC8-82F6-9DBD-56A2-6D18D5747E24}"/>
              </a:ext>
            </a:extLst>
          </p:cNvPr>
          <p:cNvSpPr>
            <a:spLocks noGrp="1"/>
          </p:cNvSpPr>
          <p:nvPr>
            <p:ph type="title"/>
          </p:nvPr>
        </p:nvSpPr>
        <p:spPr/>
        <p:txBody>
          <a:bodyPr/>
          <a:lstStyle/>
          <a:p>
            <a:r>
              <a:rPr lang="en-US" dirty="0"/>
              <a:t>Man in the Middle Attack</a:t>
            </a:r>
          </a:p>
        </p:txBody>
      </p:sp>
      <p:sp>
        <p:nvSpPr>
          <p:cNvPr id="3" name="Content Placeholder 2">
            <a:extLst>
              <a:ext uri="{FF2B5EF4-FFF2-40B4-BE49-F238E27FC236}">
                <a16:creationId xmlns:a16="http://schemas.microsoft.com/office/drawing/2014/main" id="{1A6F588F-7E8D-13DD-246B-D435E57C7DB8}"/>
              </a:ext>
            </a:extLst>
          </p:cNvPr>
          <p:cNvSpPr>
            <a:spLocks noGrp="1"/>
          </p:cNvSpPr>
          <p:nvPr>
            <p:ph idx="1"/>
          </p:nvPr>
        </p:nvSpPr>
        <p:spPr>
          <a:xfrm>
            <a:off x="1097280" y="1845734"/>
            <a:ext cx="10058400" cy="4431498"/>
          </a:xfrm>
        </p:spPr>
        <p:txBody>
          <a:bodyPr>
            <a:normAutofit/>
          </a:bodyPr>
          <a:lstStyle/>
          <a:p>
            <a:r>
              <a:rPr lang="en-US" dirty="0"/>
              <a:t>Packet Sniffing in a switched environment</a:t>
            </a:r>
          </a:p>
          <a:p>
            <a:pPr lvl="1"/>
            <a:r>
              <a:rPr lang="en-US" dirty="0">
                <a:hlinkClick r:id="rId3"/>
              </a:rPr>
              <a:t>https://jpatalon.cs.edinboro.edu/cmac3990/packet-sniffing-switched-environment-244.pdf</a:t>
            </a:r>
            <a:endParaRPr lang="en-US" dirty="0"/>
          </a:p>
          <a:p>
            <a:pPr lvl="2"/>
            <a:r>
              <a:rPr lang="en-US" dirty="0"/>
              <a:t>MAC flooding, MAC duplicating, ICMP redirection, DHCP spoofing, Port stealing</a:t>
            </a:r>
          </a:p>
          <a:p>
            <a:pPr lvl="1"/>
            <a:r>
              <a:rPr lang="en-US" dirty="0"/>
              <a:t>ARP Spoofing</a:t>
            </a:r>
          </a:p>
          <a:p>
            <a:pPr lvl="2"/>
            <a:r>
              <a:rPr lang="en-US" dirty="0"/>
              <a:t>The first step is for C to pretend to A that it is in fact B.</a:t>
            </a:r>
          </a:p>
          <a:p>
            <a:pPr lvl="2"/>
            <a:r>
              <a:rPr lang="en-US" dirty="0"/>
              <a:t>If this can be achieved, network traffic destined for B will be routed to C.</a:t>
            </a:r>
          </a:p>
          <a:p>
            <a:pPr lvl="2"/>
            <a:r>
              <a:rPr lang="en-US" dirty="0"/>
              <a:t>Likewise, C must pretend to B that it is in fact A. </a:t>
            </a:r>
          </a:p>
          <a:p>
            <a:pPr lvl="2"/>
            <a:r>
              <a:rPr lang="en-US" dirty="0"/>
              <a:t>How can this be achieved?  C “poisons” the ARP cache on A and B.</a:t>
            </a:r>
          </a:p>
          <a:p>
            <a:pPr lvl="2"/>
            <a:r>
              <a:rPr lang="en-US" dirty="0"/>
              <a:t>ARP is a stateless protocol that does not require authentication, </a:t>
            </a:r>
            <a:br>
              <a:rPr lang="en-US" dirty="0"/>
            </a:br>
            <a:r>
              <a:rPr lang="en-US" dirty="0"/>
              <a:t>so a simple ARP replay packet sent to each host will force an </a:t>
            </a:r>
            <a:br>
              <a:rPr lang="en-US" dirty="0"/>
            </a:br>
            <a:r>
              <a:rPr lang="en-US" dirty="0"/>
              <a:t>update in their ARP cache.</a:t>
            </a:r>
          </a:p>
          <a:p>
            <a:pPr lvl="2"/>
            <a:r>
              <a:rPr lang="en-US" dirty="0"/>
              <a:t>C sends a spoofed ARP packet to A, instructing A to send packets </a:t>
            </a:r>
            <a:br>
              <a:rPr lang="en-US" dirty="0"/>
            </a:br>
            <a:r>
              <a:rPr lang="en-US" dirty="0"/>
              <a:t>destined for B to C. </a:t>
            </a:r>
          </a:p>
          <a:p>
            <a:pPr lvl="2"/>
            <a:r>
              <a:rPr lang="en-US" dirty="0"/>
              <a:t>The spoofed ARP packet C sends forces A to update its own ARP cache.</a:t>
            </a:r>
          </a:p>
          <a:p>
            <a:pPr lvl="2"/>
            <a:r>
              <a:rPr lang="en-US" dirty="0"/>
              <a:t>In A’s updated ARP cache, B’s IP address maps to C’s MAC address.</a:t>
            </a:r>
          </a:p>
          <a:p>
            <a:pPr lvl="2"/>
            <a:r>
              <a:rPr lang="en-US" dirty="0"/>
              <a:t>This means future communication from A which is destined for B will go via C.</a:t>
            </a:r>
          </a:p>
        </p:txBody>
      </p:sp>
    </p:spTree>
    <p:extLst>
      <p:ext uri="{BB962C8B-B14F-4D97-AF65-F5344CB8AC3E}">
        <p14:creationId xmlns:p14="http://schemas.microsoft.com/office/powerpoint/2010/main" val="23922768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B3F4F1-C0CD-9C57-FA35-9ADB5F3F8B13}"/>
              </a:ext>
            </a:extLst>
          </p:cNvPr>
          <p:cNvPicPr>
            <a:picLocks noChangeAspect="1"/>
          </p:cNvPicPr>
          <p:nvPr/>
        </p:nvPicPr>
        <p:blipFill>
          <a:blip r:embed="rId2"/>
          <a:stretch>
            <a:fillRect/>
          </a:stretch>
        </p:blipFill>
        <p:spPr>
          <a:xfrm>
            <a:off x="7076382" y="2990335"/>
            <a:ext cx="4857774" cy="3193536"/>
          </a:xfrm>
          <a:prstGeom prst="rect">
            <a:avLst/>
          </a:prstGeom>
        </p:spPr>
      </p:pic>
      <p:sp>
        <p:nvSpPr>
          <p:cNvPr id="2" name="Title 1">
            <a:extLst>
              <a:ext uri="{FF2B5EF4-FFF2-40B4-BE49-F238E27FC236}">
                <a16:creationId xmlns:a16="http://schemas.microsoft.com/office/drawing/2014/main" id="{B7BA7AC8-82F6-9DBD-56A2-6D18D5747E24}"/>
              </a:ext>
            </a:extLst>
          </p:cNvPr>
          <p:cNvSpPr>
            <a:spLocks noGrp="1"/>
          </p:cNvSpPr>
          <p:nvPr>
            <p:ph type="title"/>
          </p:nvPr>
        </p:nvSpPr>
        <p:spPr/>
        <p:txBody>
          <a:bodyPr/>
          <a:lstStyle/>
          <a:p>
            <a:r>
              <a:rPr lang="en-US" dirty="0"/>
              <a:t>Man in the Middle Attack</a:t>
            </a:r>
          </a:p>
        </p:txBody>
      </p:sp>
      <p:sp>
        <p:nvSpPr>
          <p:cNvPr id="3" name="Content Placeholder 2">
            <a:extLst>
              <a:ext uri="{FF2B5EF4-FFF2-40B4-BE49-F238E27FC236}">
                <a16:creationId xmlns:a16="http://schemas.microsoft.com/office/drawing/2014/main" id="{1A6F588F-7E8D-13DD-246B-D435E57C7DB8}"/>
              </a:ext>
            </a:extLst>
          </p:cNvPr>
          <p:cNvSpPr>
            <a:spLocks noGrp="1"/>
          </p:cNvSpPr>
          <p:nvPr>
            <p:ph idx="1"/>
          </p:nvPr>
        </p:nvSpPr>
        <p:spPr>
          <a:xfrm>
            <a:off x="1097280" y="1845734"/>
            <a:ext cx="10058400" cy="4431498"/>
          </a:xfrm>
        </p:spPr>
        <p:txBody>
          <a:bodyPr>
            <a:normAutofit/>
          </a:bodyPr>
          <a:lstStyle/>
          <a:p>
            <a:r>
              <a:rPr lang="en-US" dirty="0"/>
              <a:t>Packet Sniffing in a switched environment</a:t>
            </a:r>
          </a:p>
          <a:p>
            <a:pPr lvl="1"/>
            <a:r>
              <a:rPr lang="en-US" dirty="0">
                <a:hlinkClick r:id="rId3"/>
              </a:rPr>
              <a:t>https://jpatalon.cs.edinboro.edu/cmac3990/packet-sniffing-switched-environment-244.pdf</a:t>
            </a:r>
            <a:endParaRPr lang="en-US" dirty="0"/>
          </a:p>
          <a:p>
            <a:pPr lvl="2"/>
            <a:r>
              <a:rPr lang="en-US" dirty="0"/>
              <a:t>MAC flooding, MAC duplicating, ICMP redirection, DHCP spoofing, Port stealing</a:t>
            </a:r>
          </a:p>
          <a:p>
            <a:pPr lvl="1"/>
            <a:r>
              <a:rPr lang="en-US" dirty="0"/>
              <a:t>ARP Spoofing</a:t>
            </a:r>
          </a:p>
          <a:p>
            <a:pPr lvl="2"/>
            <a:r>
              <a:rPr lang="en-US" dirty="0"/>
              <a:t>C also does something similar to B.</a:t>
            </a:r>
          </a:p>
          <a:p>
            <a:pPr lvl="2"/>
            <a:r>
              <a:rPr lang="en-US" dirty="0"/>
              <a:t>It sends a spoofed ARP packet to B, instructing B to update its ARP cache </a:t>
            </a:r>
            <a:br>
              <a:rPr lang="en-US" dirty="0"/>
            </a:br>
            <a:r>
              <a:rPr lang="en-US" dirty="0"/>
              <a:t>so that A’s IP address maps to C’s MAC address.</a:t>
            </a:r>
          </a:p>
          <a:p>
            <a:pPr lvl="2"/>
            <a:r>
              <a:rPr lang="en-US" dirty="0"/>
              <a:t>Once this has been done, packets that A attempts to send to B are </a:t>
            </a:r>
            <a:br>
              <a:rPr lang="en-US" dirty="0"/>
            </a:br>
            <a:r>
              <a:rPr lang="en-US" dirty="0"/>
              <a:t>routed to C. Packets that B attempts to send to A are routed to C as well.</a:t>
            </a:r>
          </a:p>
          <a:p>
            <a:pPr lvl="2"/>
            <a:endParaRPr lang="en-US" dirty="0"/>
          </a:p>
        </p:txBody>
      </p:sp>
      <p:pic>
        <p:nvPicPr>
          <p:cNvPr id="5" name="Picture 4">
            <a:extLst>
              <a:ext uri="{FF2B5EF4-FFF2-40B4-BE49-F238E27FC236}">
                <a16:creationId xmlns:a16="http://schemas.microsoft.com/office/drawing/2014/main" id="{D4422558-7E14-D484-D209-F7283352B649}"/>
              </a:ext>
            </a:extLst>
          </p:cNvPr>
          <p:cNvPicPr>
            <a:picLocks noChangeAspect="1"/>
          </p:cNvPicPr>
          <p:nvPr/>
        </p:nvPicPr>
        <p:blipFill>
          <a:blip r:embed="rId4"/>
          <a:stretch>
            <a:fillRect/>
          </a:stretch>
        </p:blipFill>
        <p:spPr>
          <a:xfrm>
            <a:off x="2239575" y="4259419"/>
            <a:ext cx="3694513" cy="1010218"/>
          </a:xfrm>
          <a:prstGeom prst="rect">
            <a:avLst/>
          </a:prstGeom>
        </p:spPr>
      </p:pic>
      <p:pic>
        <p:nvPicPr>
          <p:cNvPr id="6" name="Picture 5">
            <a:extLst>
              <a:ext uri="{FF2B5EF4-FFF2-40B4-BE49-F238E27FC236}">
                <a16:creationId xmlns:a16="http://schemas.microsoft.com/office/drawing/2014/main" id="{C2F08FC2-DE70-502B-C59E-58D89A638381}"/>
              </a:ext>
            </a:extLst>
          </p:cNvPr>
          <p:cNvPicPr>
            <a:picLocks noChangeAspect="1"/>
          </p:cNvPicPr>
          <p:nvPr/>
        </p:nvPicPr>
        <p:blipFill>
          <a:blip r:embed="rId5"/>
          <a:stretch>
            <a:fillRect/>
          </a:stretch>
        </p:blipFill>
        <p:spPr>
          <a:xfrm>
            <a:off x="2239575" y="5269637"/>
            <a:ext cx="3694513" cy="1007595"/>
          </a:xfrm>
          <a:prstGeom prst="rect">
            <a:avLst/>
          </a:prstGeom>
        </p:spPr>
      </p:pic>
    </p:spTree>
    <p:extLst>
      <p:ext uri="{BB962C8B-B14F-4D97-AF65-F5344CB8AC3E}">
        <p14:creationId xmlns:p14="http://schemas.microsoft.com/office/powerpoint/2010/main" val="35692586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B3F4F1-C0CD-9C57-FA35-9ADB5F3F8B13}"/>
              </a:ext>
            </a:extLst>
          </p:cNvPr>
          <p:cNvPicPr>
            <a:picLocks noChangeAspect="1"/>
          </p:cNvPicPr>
          <p:nvPr/>
        </p:nvPicPr>
        <p:blipFill>
          <a:blip r:embed="rId2"/>
          <a:stretch>
            <a:fillRect/>
          </a:stretch>
        </p:blipFill>
        <p:spPr>
          <a:xfrm>
            <a:off x="7076382" y="2990335"/>
            <a:ext cx="4857774" cy="3193536"/>
          </a:xfrm>
          <a:prstGeom prst="rect">
            <a:avLst/>
          </a:prstGeom>
        </p:spPr>
      </p:pic>
      <p:sp>
        <p:nvSpPr>
          <p:cNvPr id="2" name="Title 1">
            <a:extLst>
              <a:ext uri="{FF2B5EF4-FFF2-40B4-BE49-F238E27FC236}">
                <a16:creationId xmlns:a16="http://schemas.microsoft.com/office/drawing/2014/main" id="{B7BA7AC8-82F6-9DBD-56A2-6D18D5747E24}"/>
              </a:ext>
            </a:extLst>
          </p:cNvPr>
          <p:cNvSpPr>
            <a:spLocks noGrp="1"/>
          </p:cNvSpPr>
          <p:nvPr>
            <p:ph type="title"/>
          </p:nvPr>
        </p:nvSpPr>
        <p:spPr/>
        <p:txBody>
          <a:bodyPr/>
          <a:lstStyle/>
          <a:p>
            <a:r>
              <a:rPr lang="en-US" dirty="0"/>
              <a:t>Man in the Middle Attack</a:t>
            </a:r>
          </a:p>
        </p:txBody>
      </p:sp>
      <p:sp>
        <p:nvSpPr>
          <p:cNvPr id="3" name="Content Placeholder 2">
            <a:extLst>
              <a:ext uri="{FF2B5EF4-FFF2-40B4-BE49-F238E27FC236}">
                <a16:creationId xmlns:a16="http://schemas.microsoft.com/office/drawing/2014/main" id="{1A6F588F-7E8D-13DD-246B-D435E57C7DB8}"/>
              </a:ext>
            </a:extLst>
          </p:cNvPr>
          <p:cNvSpPr>
            <a:spLocks noGrp="1"/>
          </p:cNvSpPr>
          <p:nvPr>
            <p:ph idx="1"/>
          </p:nvPr>
        </p:nvSpPr>
        <p:spPr>
          <a:xfrm>
            <a:off x="1097280" y="1845734"/>
            <a:ext cx="10058400" cy="4431498"/>
          </a:xfrm>
        </p:spPr>
        <p:txBody>
          <a:bodyPr>
            <a:normAutofit/>
          </a:bodyPr>
          <a:lstStyle/>
          <a:p>
            <a:r>
              <a:rPr lang="en-US" dirty="0"/>
              <a:t>Packet Sniffing in a switched environment</a:t>
            </a:r>
          </a:p>
          <a:p>
            <a:pPr lvl="1"/>
            <a:r>
              <a:rPr lang="en-US" dirty="0">
                <a:hlinkClick r:id="rId3"/>
              </a:rPr>
              <a:t>https://jpatalon.cs.edinboro.edu/cmac3990/packet-sniffing-switched-environment-244.pdf</a:t>
            </a:r>
            <a:endParaRPr lang="en-US" dirty="0"/>
          </a:p>
          <a:p>
            <a:pPr lvl="2"/>
            <a:r>
              <a:rPr lang="en-US" dirty="0"/>
              <a:t>MAC flooding, MAC duplicating, ICMP redirection, DHCP spoofing, Port stealing</a:t>
            </a:r>
          </a:p>
          <a:p>
            <a:pPr lvl="1"/>
            <a:r>
              <a:rPr lang="en-US" dirty="0"/>
              <a:t>ARP Spoofing</a:t>
            </a:r>
          </a:p>
          <a:p>
            <a:pPr lvl="2"/>
            <a:r>
              <a:rPr lang="en-US" dirty="0"/>
              <a:t>There is one more important step. Machine C also has to ensure that </a:t>
            </a:r>
            <a:br>
              <a:rPr lang="en-US" dirty="0"/>
            </a:br>
            <a:r>
              <a:rPr lang="en-US" dirty="0"/>
              <a:t>traffic it receives is sent on to its true destination.</a:t>
            </a:r>
          </a:p>
          <a:p>
            <a:pPr lvl="2"/>
            <a:r>
              <a:rPr lang="en-US" dirty="0"/>
              <a:t>So, for example, when A sends traffic destined for B, it is intercepted by C, </a:t>
            </a:r>
            <a:br>
              <a:rPr lang="en-US" dirty="0"/>
            </a:br>
            <a:r>
              <a:rPr lang="en-US" dirty="0"/>
              <a:t>but sent on from C to B. </a:t>
            </a:r>
            <a:br>
              <a:rPr lang="en-US" dirty="0"/>
            </a:br>
            <a:r>
              <a:rPr lang="en-US" dirty="0"/>
              <a:t>This can easily be achieved by IP forwarding in many OS’s.</a:t>
            </a:r>
          </a:p>
          <a:p>
            <a:pPr lvl="2"/>
            <a:r>
              <a:rPr lang="en-US" dirty="0"/>
              <a:t>Alternatively, an application can take responsibility for forwarding </a:t>
            </a:r>
            <a:br>
              <a:rPr lang="en-US" dirty="0"/>
            </a:br>
            <a:r>
              <a:rPr lang="en-US" dirty="0"/>
              <a:t>the traffic to its true destination.</a:t>
            </a:r>
          </a:p>
          <a:p>
            <a:pPr lvl="2"/>
            <a:r>
              <a:rPr lang="en-US" dirty="0"/>
              <a:t>Once a spoofed ARP packet has been sent to a target machine, </a:t>
            </a:r>
            <a:br>
              <a:rPr lang="en-US" dirty="0"/>
            </a:br>
            <a:r>
              <a:rPr lang="en-US" dirty="0"/>
              <a:t>the attacker will need to re-send this information on a regular basis, </a:t>
            </a:r>
            <a:br>
              <a:rPr lang="en-US" dirty="0"/>
            </a:br>
            <a:r>
              <a:rPr lang="en-US" dirty="0"/>
              <a:t>to “re-poison” the ARP cache. </a:t>
            </a:r>
          </a:p>
          <a:p>
            <a:pPr lvl="2"/>
            <a:r>
              <a:rPr lang="en-US" dirty="0"/>
              <a:t>This is because operating systems automatically refresh ARP caches on a </a:t>
            </a:r>
            <a:br>
              <a:rPr lang="en-US" dirty="0"/>
            </a:br>
            <a:r>
              <a:rPr lang="en-US" dirty="0"/>
              <a:t>frequent basis (every 30 seconds is a typical refresh rate).</a:t>
            </a:r>
          </a:p>
        </p:txBody>
      </p:sp>
    </p:spTree>
    <p:extLst>
      <p:ext uri="{BB962C8B-B14F-4D97-AF65-F5344CB8AC3E}">
        <p14:creationId xmlns:p14="http://schemas.microsoft.com/office/powerpoint/2010/main" val="27530111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B3F4F1-C0CD-9C57-FA35-9ADB5F3F8B13}"/>
              </a:ext>
            </a:extLst>
          </p:cNvPr>
          <p:cNvPicPr>
            <a:picLocks noChangeAspect="1"/>
          </p:cNvPicPr>
          <p:nvPr/>
        </p:nvPicPr>
        <p:blipFill>
          <a:blip r:embed="rId2"/>
          <a:stretch>
            <a:fillRect/>
          </a:stretch>
        </p:blipFill>
        <p:spPr>
          <a:xfrm>
            <a:off x="7076382" y="2990335"/>
            <a:ext cx="4857774" cy="3193536"/>
          </a:xfrm>
          <a:prstGeom prst="rect">
            <a:avLst/>
          </a:prstGeom>
        </p:spPr>
      </p:pic>
      <p:sp>
        <p:nvSpPr>
          <p:cNvPr id="2" name="Title 1">
            <a:extLst>
              <a:ext uri="{FF2B5EF4-FFF2-40B4-BE49-F238E27FC236}">
                <a16:creationId xmlns:a16="http://schemas.microsoft.com/office/drawing/2014/main" id="{B7BA7AC8-82F6-9DBD-56A2-6D18D5747E24}"/>
              </a:ext>
            </a:extLst>
          </p:cNvPr>
          <p:cNvSpPr>
            <a:spLocks noGrp="1"/>
          </p:cNvSpPr>
          <p:nvPr>
            <p:ph type="title"/>
          </p:nvPr>
        </p:nvSpPr>
        <p:spPr/>
        <p:txBody>
          <a:bodyPr/>
          <a:lstStyle/>
          <a:p>
            <a:r>
              <a:rPr lang="en-US" dirty="0"/>
              <a:t>Man in the Middle Attack</a:t>
            </a:r>
          </a:p>
        </p:txBody>
      </p:sp>
      <p:sp>
        <p:nvSpPr>
          <p:cNvPr id="3" name="Content Placeholder 2">
            <a:extLst>
              <a:ext uri="{FF2B5EF4-FFF2-40B4-BE49-F238E27FC236}">
                <a16:creationId xmlns:a16="http://schemas.microsoft.com/office/drawing/2014/main" id="{1A6F588F-7E8D-13DD-246B-D435E57C7DB8}"/>
              </a:ext>
            </a:extLst>
          </p:cNvPr>
          <p:cNvSpPr>
            <a:spLocks noGrp="1"/>
          </p:cNvSpPr>
          <p:nvPr>
            <p:ph idx="1"/>
          </p:nvPr>
        </p:nvSpPr>
        <p:spPr>
          <a:xfrm>
            <a:off x="1097280" y="1845734"/>
            <a:ext cx="10058400" cy="4431498"/>
          </a:xfrm>
        </p:spPr>
        <p:txBody>
          <a:bodyPr>
            <a:normAutofit/>
          </a:bodyPr>
          <a:lstStyle/>
          <a:p>
            <a:r>
              <a:rPr lang="en-US" dirty="0"/>
              <a:t>Packet Sniffing in a switched environment</a:t>
            </a:r>
          </a:p>
          <a:p>
            <a:pPr lvl="1"/>
            <a:r>
              <a:rPr lang="en-US" dirty="0">
                <a:hlinkClick r:id="rId3"/>
              </a:rPr>
              <a:t>https://jpatalon.cs.edinboro.edu/cmac3990/packet-sniffing-switched-environment-244.pdf</a:t>
            </a:r>
            <a:endParaRPr lang="en-US" dirty="0"/>
          </a:p>
          <a:p>
            <a:pPr lvl="2"/>
            <a:r>
              <a:rPr lang="en-US" dirty="0"/>
              <a:t>MAC flooding, MAC duplicating, ICMP redirection, DHCP spoofing, Port stealing</a:t>
            </a:r>
          </a:p>
          <a:p>
            <a:pPr lvl="1"/>
            <a:r>
              <a:rPr lang="en-US" dirty="0"/>
              <a:t>ARP Spoofing</a:t>
            </a:r>
          </a:p>
          <a:p>
            <a:pPr lvl="2"/>
            <a:r>
              <a:rPr lang="en-US" dirty="0"/>
              <a:t>An interesting side-effect is made possible through eavesdropping by </a:t>
            </a:r>
            <a:br>
              <a:rPr lang="en-US" dirty="0"/>
            </a:br>
            <a:r>
              <a:rPr lang="en-US" dirty="0"/>
              <a:t>ARP spoofing/ IP forwarding.</a:t>
            </a:r>
          </a:p>
          <a:p>
            <a:pPr lvl="2"/>
            <a:r>
              <a:rPr lang="en-US" dirty="0"/>
              <a:t>Because we are performing a man–in-the-middle attack, we can alter </a:t>
            </a:r>
            <a:br>
              <a:rPr lang="en-US" dirty="0"/>
            </a:br>
            <a:r>
              <a:rPr lang="en-US" dirty="0"/>
              <a:t>(add, modify or delete) packets we intercept, or even create new packets.</a:t>
            </a:r>
          </a:p>
          <a:p>
            <a:pPr lvl="2"/>
            <a:r>
              <a:rPr lang="en-US" dirty="0"/>
              <a:t>This enables us to hijack certain types of sessions, telnet, for example.</a:t>
            </a:r>
          </a:p>
          <a:p>
            <a:pPr lvl="2"/>
            <a:r>
              <a:rPr lang="en-US" dirty="0"/>
              <a:t>In addition to sniffing the telnet traffic, we can forge commands made </a:t>
            </a:r>
            <a:br>
              <a:rPr lang="en-US" dirty="0"/>
            </a:br>
            <a:r>
              <a:rPr lang="en-US" dirty="0"/>
              <a:t>by the client, or replies made by the server.</a:t>
            </a:r>
          </a:p>
          <a:p>
            <a:pPr lvl="2"/>
            <a:r>
              <a:rPr lang="en-US" dirty="0"/>
              <a:t>This enables all sorts of nefarious activities </a:t>
            </a:r>
          </a:p>
          <a:p>
            <a:pPr lvl="3"/>
            <a:r>
              <a:rPr lang="en-US" dirty="0"/>
              <a:t>Forging commands to send password files or other things to the attacker</a:t>
            </a:r>
          </a:p>
          <a:p>
            <a:pPr lvl="2"/>
            <a:r>
              <a:rPr lang="en-US" dirty="0"/>
              <a:t>Session hijacking is not just a theoretical possibility.</a:t>
            </a:r>
          </a:p>
          <a:p>
            <a:pPr lvl="3"/>
            <a:r>
              <a:rPr lang="en-US" dirty="0"/>
              <a:t>Tools such as </a:t>
            </a:r>
            <a:r>
              <a:rPr lang="en-US" dirty="0" err="1"/>
              <a:t>ettercap</a:t>
            </a:r>
            <a:r>
              <a:rPr lang="en-US" dirty="0"/>
              <a:t> and hunt make it simple to achieve.</a:t>
            </a:r>
          </a:p>
        </p:txBody>
      </p:sp>
    </p:spTree>
    <p:extLst>
      <p:ext uri="{BB962C8B-B14F-4D97-AF65-F5344CB8AC3E}">
        <p14:creationId xmlns:p14="http://schemas.microsoft.com/office/powerpoint/2010/main" val="30957142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 in the Middle Attack</a:t>
            </a:r>
          </a:p>
        </p:txBody>
      </p:sp>
      <p:sp>
        <p:nvSpPr>
          <p:cNvPr id="3" name="Content Placeholder 2"/>
          <p:cNvSpPr>
            <a:spLocks noGrp="1"/>
          </p:cNvSpPr>
          <p:nvPr>
            <p:ph idx="1"/>
          </p:nvPr>
        </p:nvSpPr>
        <p:spPr/>
        <p:txBody>
          <a:bodyPr/>
          <a:lstStyle/>
          <a:p>
            <a:r>
              <a:rPr lang="en-US" dirty="0"/>
              <a:t>Switched Network</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923403" y="2393739"/>
            <a:ext cx="6391275" cy="3475355"/>
          </a:xfrm>
          <a:prstGeom prst="rect">
            <a:avLst/>
          </a:prstGeom>
          <a:noFill/>
          <a:ln>
            <a:noFill/>
          </a:ln>
        </p:spPr>
      </p:pic>
    </p:spTree>
    <p:extLst>
      <p:ext uri="{BB962C8B-B14F-4D97-AF65-F5344CB8AC3E}">
        <p14:creationId xmlns:p14="http://schemas.microsoft.com/office/powerpoint/2010/main" val="17236497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BF5C-E05A-FA4F-975C-FD4A31A5AAD7}"/>
              </a:ext>
            </a:extLst>
          </p:cNvPr>
          <p:cNvSpPr>
            <a:spLocks noGrp="1"/>
          </p:cNvSpPr>
          <p:nvPr>
            <p:ph type="title"/>
          </p:nvPr>
        </p:nvSpPr>
        <p:spPr/>
        <p:txBody>
          <a:bodyPr/>
          <a:lstStyle/>
          <a:p>
            <a:r>
              <a:rPr lang="en-US" dirty="0"/>
              <a:t>Physical Disk and Volume</a:t>
            </a:r>
          </a:p>
        </p:txBody>
      </p:sp>
      <p:sp>
        <p:nvSpPr>
          <p:cNvPr id="3" name="Content Placeholder 2">
            <a:extLst>
              <a:ext uri="{FF2B5EF4-FFF2-40B4-BE49-F238E27FC236}">
                <a16:creationId xmlns:a16="http://schemas.microsoft.com/office/drawing/2014/main" id="{DCB482D9-86EA-C74E-A367-E6323E6D3D27}"/>
              </a:ext>
            </a:extLst>
          </p:cNvPr>
          <p:cNvSpPr>
            <a:spLocks noGrp="1"/>
          </p:cNvSpPr>
          <p:nvPr>
            <p:ph idx="1"/>
          </p:nvPr>
        </p:nvSpPr>
        <p:spPr/>
        <p:txBody>
          <a:bodyPr/>
          <a:lstStyle/>
          <a:p>
            <a:r>
              <a:rPr lang="en-US" dirty="0"/>
              <a:t>Look at this new device we have, /dev/</a:t>
            </a:r>
            <a:r>
              <a:rPr lang="en-US" dirty="0" err="1"/>
              <a:t>vdb</a:t>
            </a:r>
            <a:endParaRPr lang="en-US" dirty="0"/>
          </a:p>
          <a:p>
            <a:pPr lvl="1"/>
            <a:r>
              <a:rPr lang="en-US" dirty="0" err="1">
                <a:latin typeface="Courier New" panose="02070309020205020404" pitchFamily="49" charset="0"/>
                <a:cs typeface="Courier New" panose="02070309020205020404" pitchFamily="49" charset="0"/>
              </a:rPr>
              <a:t>fdisk</a:t>
            </a:r>
            <a:r>
              <a:rPr lang="en-US" dirty="0">
                <a:latin typeface="Courier New" panose="02070309020205020404" pitchFamily="49" charset="0"/>
                <a:cs typeface="Courier New" panose="02070309020205020404" pitchFamily="49" charset="0"/>
              </a:rPr>
              <a:t> –l /dev/</a:t>
            </a:r>
            <a:r>
              <a:rPr lang="en-US" dirty="0" err="1">
                <a:latin typeface="Courier New" panose="02070309020205020404" pitchFamily="49" charset="0"/>
                <a:cs typeface="Courier New" panose="02070309020205020404" pitchFamily="49" charset="0"/>
              </a:rPr>
              <a:t>vdb</a:t>
            </a:r>
            <a:endParaRPr lang="en-US" dirty="0">
              <a:latin typeface="Courier New" panose="02070309020205020404" pitchFamily="49" charset="0"/>
              <a:cs typeface="Courier New" panose="02070309020205020404" pitchFamily="49" charset="0"/>
            </a:endParaRPr>
          </a:p>
          <a:p>
            <a:pPr lvl="2"/>
            <a:r>
              <a:rPr lang="en-US" dirty="0">
                <a:latin typeface="Courier New" panose="02070309020205020404" pitchFamily="49" charset="0"/>
                <a:cs typeface="Courier New" panose="02070309020205020404" pitchFamily="49" charset="0"/>
              </a:rPr>
              <a:t>Disk /dev/</a:t>
            </a:r>
            <a:r>
              <a:rPr lang="en-US" dirty="0" err="1">
                <a:latin typeface="Courier New" panose="02070309020205020404" pitchFamily="49" charset="0"/>
                <a:cs typeface="Courier New" panose="02070309020205020404" pitchFamily="49" charset="0"/>
              </a:rPr>
              <a:t>vdb</a:t>
            </a:r>
            <a:r>
              <a:rPr lang="en-US" dirty="0">
                <a:latin typeface="Courier New" panose="02070309020205020404" pitchFamily="49" charset="0"/>
                <a:cs typeface="Courier New" panose="02070309020205020404" pitchFamily="49" charset="0"/>
              </a:rPr>
              <a:t>: 21.5 GB, 21474836480 bytes, 41943040 sectors</a:t>
            </a:r>
          </a:p>
          <a:p>
            <a:pPr lvl="1"/>
            <a:r>
              <a:rPr lang="en-US" dirty="0"/>
              <a:t>We’re not going to do anything with /dev/</a:t>
            </a:r>
            <a:r>
              <a:rPr lang="en-US" dirty="0" err="1"/>
              <a:t>vdb</a:t>
            </a:r>
            <a:r>
              <a:rPr lang="en-US" dirty="0"/>
              <a:t> today…</a:t>
            </a:r>
          </a:p>
          <a:p>
            <a:pPr lvl="2"/>
            <a:r>
              <a:rPr lang="en-US" dirty="0"/>
              <a:t>Maybe in the future? Bonus Assignment?  Final hands-on?  I don’t know!</a:t>
            </a:r>
          </a:p>
          <a:p>
            <a:pPr lvl="3"/>
            <a:r>
              <a:rPr lang="en-US" dirty="0">
                <a:sym typeface="Wingdings" panose="05000000000000000000" pitchFamily="2" charset="2"/>
              </a:rPr>
              <a:t>Create new ?GB partition, PV, VG</a:t>
            </a:r>
          </a:p>
          <a:p>
            <a:pPr lvl="4"/>
            <a:r>
              <a:rPr lang="en-US" dirty="0">
                <a:sym typeface="Wingdings" panose="05000000000000000000" pitchFamily="2" charset="2"/>
              </a:rPr>
              <a:t>Create new ?GB LVM  Format filesystem and mount</a:t>
            </a:r>
            <a:endParaRPr lang="en-US" dirty="0"/>
          </a:p>
          <a:p>
            <a:pPr lvl="3"/>
            <a:r>
              <a:rPr lang="en-US" dirty="0"/>
              <a:t>Add ? GB to existing centos VG</a:t>
            </a:r>
          </a:p>
          <a:p>
            <a:pPr lvl="4"/>
            <a:r>
              <a:rPr lang="en-US" dirty="0"/>
              <a:t>Add ?GB to Swap LVM </a:t>
            </a:r>
            <a:r>
              <a:rPr lang="en-US" dirty="0">
                <a:sym typeface="Wingdings" panose="05000000000000000000" pitchFamily="2" charset="2"/>
              </a:rPr>
              <a:t> Increase swap filesystem</a:t>
            </a:r>
            <a:endParaRPr lang="en-US" dirty="0"/>
          </a:p>
          <a:p>
            <a:pPr lvl="4"/>
            <a:r>
              <a:rPr lang="en-US" dirty="0"/>
              <a:t>Add ?GB to Root LVM </a:t>
            </a:r>
            <a:r>
              <a:rPr lang="en-US" dirty="0">
                <a:sym typeface="Wingdings" panose="05000000000000000000" pitchFamily="2" charset="2"/>
              </a:rPr>
              <a:t> Increase root filesystem</a:t>
            </a:r>
          </a:p>
        </p:txBody>
      </p:sp>
      <p:pic>
        <p:nvPicPr>
          <p:cNvPr id="8" name="Picture 7">
            <a:extLst>
              <a:ext uri="{FF2B5EF4-FFF2-40B4-BE49-F238E27FC236}">
                <a16:creationId xmlns:a16="http://schemas.microsoft.com/office/drawing/2014/main" id="{455A461C-433E-2546-931C-9E85336F6A9D}"/>
              </a:ext>
            </a:extLst>
          </p:cNvPr>
          <p:cNvPicPr>
            <a:picLocks noChangeAspect="1"/>
          </p:cNvPicPr>
          <p:nvPr/>
        </p:nvPicPr>
        <p:blipFill>
          <a:blip r:embed="rId2"/>
          <a:stretch>
            <a:fillRect/>
          </a:stretch>
        </p:blipFill>
        <p:spPr>
          <a:xfrm>
            <a:off x="9742311" y="3961101"/>
            <a:ext cx="2002556" cy="2016367"/>
          </a:xfrm>
          <a:prstGeom prst="rect">
            <a:avLst/>
          </a:prstGeom>
        </p:spPr>
      </p:pic>
      <p:sp>
        <p:nvSpPr>
          <p:cNvPr id="6" name="Rectangle 5">
            <a:extLst>
              <a:ext uri="{FF2B5EF4-FFF2-40B4-BE49-F238E27FC236}">
                <a16:creationId xmlns:a16="http://schemas.microsoft.com/office/drawing/2014/main" id="{C9158F74-0E7F-2C4E-8C50-8F5C4F7743F8}"/>
              </a:ext>
            </a:extLst>
          </p:cNvPr>
          <p:cNvSpPr/>
          <p:nvPr/>
        </p:nvSpPr>
        <p:spPr>
          <a:xfrm>
            <a:off x="113019" y="4689827"/>
            <a:ext cx="3831625" cy="1569660"/>
          </a:xfrm>
          <a:prstGeom prst="rect">
            <a:avLst/>
          </a:prstGeom>
          <a:noFill/>
        </p:spPr>
        <p:txBody>
          <a:bodyPr wrap="none" lIns="91440" tIns="45720" rIns="91440" bIns="45720">
            <a:spAutoFit/>
          </a:bodyPr>
          <a:lstStyle/>
          <a:p>
            <a:pPr algn="ctr"/>
            <a:r>
              <a:rPr lang="en-US" sz="8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Future</a:t>
            </a:r>
            <a:r>
              <a:rPr lang="en-US" sz="9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p>
        </p:txBody>
      </p:sp>
    </p:spTree>
    <p:extLst>
      <p:ext uri="{BB962C8B-B14F-4D97-AF65-F5344CB8AC3E}">
        <p14:creationId xmlns:p14="http://schemas.microsoft.com/office/powerpoint/2010/main" val="12457454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39BC1-8C46-034A-BF9E-EFF984B93147}"/>
              </a:ext>
            </a:extLst>
          </p:cNvPr>
          <p:cNvSpPr>
            <a:spLocks noGrp="1"/>
          </p:cNvSpPr>
          <p:nvPr>
            <p:ph type="title"/>
          </p:nvPr>
        </p:nvSpPr>
        <p:spPr>
          <a:xfrm>
            <a:off x="1097280" y="286603"/>
            <a:ext cx="10561320" cy="1450757"/>
          </a:xfrm>
        </p:spPr>
        <p:txBody>
          <a:bodyPr/>
          <a:lstStyle/>
          <a:p>
            <a:r>
              <a:rPr lang="en-US" dirty="0"/>
              <a:t>Disks, Volume Groups, and Logical Volumes</a:t>
            </a:r>
          </a:p>
        </p:txBody>
      </p:sp>
      <p:sp>
        <p:nvSpPr>
          <p:cNvPr id="3" name="Content Placeholder 2">
            <a:extLst>
              <a:ext uri="{FF2B5EF4-FFF2-40B4-BE49-F238E27FC236}">
                <a16:creationId xmlns:a16="http://schemas.microsoft.com/office/drawing/2014/main" id="{70E67084-74B1-D741-8F08-1B7E518D7734}"/>
              </a:ext>
            </a:extLst>
          </p:cNvPr>
          <p:cNvSpPr>
            <a:spLocks noGrp="1"/>
          </p:cNvSpPr>
          <p:nvPr>
            <p:ph idx="1"/>
          </p:nvPr>
        </p:nvSpPr>
        <p:spPr>
          <a:xfrm>
            <a:off x="1097280" y="1845734"/>
            <a:ext cx="10058400" cy="4504266"/>
          </a:xfrm>
        </p:spPr>
        <p:txBody>
          <a:bodyPr>
            <a:normAutofit/>
          </a:bodyPr>
          <a:lstStyle/>
          <a:p>
            <a:r>
              <a:rPr lang="en-US" dirty="0"/>
              <a:t>Disk: /dev/</a:t>
            </a:r>
            <a:r>
              <a:rPr lang="en-US" dirty="0" err="1"/>
              <a:t>vdb</a:t>
            </a:r>
            <a:endParaRPr lang="en-US" dirty="0"/>
          </a:p>
          <a:p>
            <a:pPr lvl="1"/>
            <a:r>
              <a:rPr lang="en-US" dirty="0">
                <a:latin typeface="Courier New" panose="02070309020205020404" pitchFamily="49" charset="0"/>
                <a:cs typeface="Courier New" panose="02070309020205020404" pitchFamily="49" charset="0"/>
              </a:rPr>
              <a:t>[root@cmac3990-110 ~]# </a:t>
            </a:r>
            <a:r>
              <a:rPr lang="en-US" dirty="0" err="1">
                <a:latin typeface="Courier New" panose="02070309020205020404" pitchFamily="49" charset="0"/>
                <a:cs typeface="Courier New" panose="02070309020205020404" pitchFamily="49" charset="0"/>
              </a:rPr>
              <a:t>fdisk</a:t>
            </a:r>
            <a:r>
              <a:rPr lang="en-US" dirty="0">
                <a:latin typeface="Courier New" panose="02070309020205020404" pitchFamily="49" charset="0"/>
                <a:cs typeface="Courier New" panose="02070309020205020404" pitchFamily="49" charset="0"/>
              </a:rPr>
              <a:t> -l /dev/</a:t>
            </a:r>
            <a:r>
              <a:rPr lang="en-US" dirty="0" err="1">
                <a:latin typeface="Courier New" panose="02070309020205020404" pitchFamily="49" charset="0"/>
                <a:cs typeface="Courier New" panose="02070309020205020404" pitchFamily="49" charset="0"/>
              </a:rPr>
              <a:t>vdb</a:t>
            </a:r>
            <a:endParaRPr lang="en-US" dirty="0">
              <a:latin typeface="Courier New" panose="02070309020205020404" pitchFamily="49" charset="0"/>
              <a:cs typeface="Courier New" panose="02070309020205020404" pitchFamily="49" charset="0"/>
            </a:endParaRPr>
          </a:p>
          <a:p>
            <a:pPr lvl="1"/>
            <a:endParaRPr lang="en-US" dirty="0">
              <a:latin typeface="Courier New" panose="02070309020205020404" pitchFamily="49" charset="0"/>
              <a:cs typeface="Courier New" panose="02070309020205020404" pitchFamily="49" charset="0"/>
            </a:endParaRPr>
          </a:p>
          <a:p>
            <a:pPr lvl="1"/>
            <a:r>
              <a:rPr lang="en-US" b="1" dirty="0">
                <a:latin typeface="Courier New" panose="02070309020205020404" pitchFamily="49" charset="0"/>
                <a:cs typeface="Courier New" panose="02070309020205020404" pitchFamily="49" charset="0"/>
              </a:rPr>
              <a:t>Disk /dev/</a:t>
            </a:r>
            <a:r>
              <a:rPr lang="en-US" b="1" dirty="0" err="1">
                <a:latin typeface="Courier New" panose="02070309020205020404" pitchFamily="49" charset="0"/>
                <a:cs typeface="Courier New" panose="02070309020205020404" pitchFamily="49" charset="0"/>
              </a:rPr>
              <a:t>vdb</a:t>
            </a:r>
            <a:r>
              <a:rPr lang="en-US" b="1" dirty="0">
                <a:latin typeface="Courier New" panose="02070309020205020404" pitchFamily="49" charset="0"/>
                <a:cs typeface="Courier New" panose="02070309020205020404" pitchFamily="49" charset="0"/>
              </a:rPr>
              <a:t>: 21.5 GB</a:t>
            </a:r>
            <a:r>
              <a:rPr lang="en-US" dirty="0">
                <a:latin typeface="Courier New" panose="02070309020205020404" pitchFamily="49" charset="0"/>
                <a:cs typeface="Courier New" panose="02070309020205020404" pitchFamily="49" charset="0"/>
              </a:rPr>
              <a:t>, 21474836480 bytes, 41943040 sectors</a:t>
            </a:r>
          </a:p>
          <a:p>
            <a:pPr lvl="1"/>
            <a:r>
              <a:rPr lang="en-US" dirty="0">
                <a:latin typeface="Courier New" panose="02070309020205020404" pitchFamily="49" charset="0"/>
                <a:cs typeface="Courier New" panose="02070309020205020404" pitchFamily="49" charset="0"/>
              </a:rPr>
              <a:t>Units = sectors of 1 * 512 = 512 bytes</a:t>
            </a:r>
          </a:p>
          <a:p>
            <a:pPr lvl="1"/>
            <a:r>
              <a:rPr lang="en-US" dirty="0">
                <a:latin typeface="Courier New" panose="02070309020205020404" pitchFamily="49" charset="0"/>
                <a:cs typeface="Courier New" panose="02070309020205020404" pitchFamily="49" charset="0"/>
              </a:rPr>
              <a:t>Sector size (logical/physical): 512 bytes / 512 bytes</a:t>
            </a:r>
          </a:p>
          <a:p>
            <a:pPr lvl="1"/>
            <a:r>
              <a:rPr lang="en-US" dirty="0">
                <a:latin typeface="Courier New" panose="02070309020205020404" pitchFamily="49" charset="0"/>
                <a:cs typeface="Courier New" panose="02070309020205020404" pitchFamily="49" charset="0"/>
              </a:rPr>
              <a:t>I/O size (minimum/optimal): 512 bytes / 512 bytes</a:t>
            </a:r>
          </a:p>
        </p:txBody>
      </p:sp>
      <p:sp>
        <p:nvSpPr>
          <p:cNvPr id="5" name="Rectangle 4">
            <a:extLst>
              <a:ext uri="{FF2B5EF4-FFF2-40B4-BE49-F238E27FC236}">
                <a16:creationId xmlns:a16="http://schemas.microsoft.com/office/drawing/2014/main" id="{47A0BAB7-A32A-5F45-A5CF-1CF230267F05}"/>
              </a:ext>
            </a:extLst>
          </p:cNvPr>
          <p:cNvSpPr/>
          <p:nvPr/>
        </p:nvSpPr>
        <p:spPr>
          <a:xfrm rot="506412">
            <a:off x="8556378" y="3513288"/>
            <a:ext cx="3324949" cy="2308324"/>
          </a:xfrm>
          <a:prstGeom prst="rect">
            <a:avLst/>
          </a:prstGeom>
          <a:noFill/>
        </p:spPr>
        <p:txBody>
          <a:bodyPr wrap="none" lIns="91440" tIns="45720" rIns="91440" bIns="45720">
            <a:spAutoFit/>
          </a:bodyPr>
          <a:lstStyle/>
          <a:p>
            <a:pPr algn="ctr"/>
            <a:r>
              <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SDB</a:t>
            </a:r>
            <a:br>
              <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br>
            <a:r>
              <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21.5GB</a:t>
            </a:r>
            <a:br>
              <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br>
            <a:r>
              <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0 partitions!</a:t>
            </a:r>
          </a:p>
        </p:txBody>
      </p:sp>
      <p:sp>
        <p:nvSpPr>
          <p:cNvPr id="8" name="Rectangle 7">
            <a:extLst>
              <a:ext uri="{FF2B5EF4-FFF2-40B4-BE49-F238E27FC236}">
                <a16:creationId xmlns:a16="http://schemas.microsoft.com/office/drawing/2014/main" id="{C2689C2E-F1D0-1844-B1D0-2E5011E0D9DD}"/>
              </a:ext>
            </a:extLst>
          </p:cNvPr>
          <p:cNvSpPr/>
          <p:nvPr/>
        </p:nvSpPr>
        <p:spPr>
          <a:xfrm>
            <a:off x="113019" y="4689827"/>
            <a:ext cx="3831625" cy="1569660"/>
          </a:xfrm>
          <a:prstGeom prst="rect">
            <a:avLst/>
          </a:prstGeom>
          <a:noFill/>
        </p:spPr>
        <p:txBody>
          <a:bodyPr wrap="none" lIns="91440" tIns="45720" rIns="91440" bIns="45720">
            <a:spAutoFit/>
          </a:bodyPr>
          <a:lstStyle/>
          <a:p>
            <a:pPr algn="ctr"/>
            <a:r>
              <a:rPr lang="en-US" sz="8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Future</a:t>
            </a:r>
            <a:r>
              <a:rPr lang="en-US" sz="9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p>
        </p:txBody>
      </p:sp>
    </p:spTree>
    <p:extLst>
      <p:ext uri="{BB962C8B-B14F-4D97-AF65-F5344CB8AC3E}">
        <p14:creationId xmlns:p14="http://schemas.microsoft.com/office/powerpoint/2010/main" val="3577069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CCD23-B5B8-684B-9D7E-45E4D569B1AD}"/>
              </a:ext>
            </a:extLst>
          </p:cNvPr>
          <p:cNvSpPr>
            <a:spLocks noGrp="1"/>
          </p:cNvSpPr>
          <p:nvPr>
            <p:ph type="title"/>
          </p:nvPr>
        </p:nvSpPr>
        <p:spPr/>
        <p:txBody>
          <a:bodyPr/>
          <a:lstStyle/>
          <a:p>
            <a:r>
              <a:rPr lang="en-US" dirty="0"/>
              <a:t>Amazon Web Services</a:t>
            </a:r>
          </a:p>
        </p:txBody>
      </p:sp>
      <p:sp>
        <p:nvSpPr>
          <p:cNvPr id="3" name="Content Placeholder 2">
            <a:extLst>
              <a:ext uri="{FF2B5EF4-FFF2-40B4-BE49-F238E27FC236}">
                <a16:creationId xmlns:a16="http://schemas.microsoft.com/office/drawing/2014/main" id="{E2B78851-2E66-5043-8F5B-6216AE8C453E}"/>
              </a:ext>
            </a:extLst>
          </p:cNvPr>
          <p:cNvSpPr>
            <a:spLocks noGrp="1"/>
          </p:cNvSpPr>
          <p:nvPr>
            <p:ph idx="1"/>
          </p:nvPr>
        </p:nvSpPr>
        <p:spPr>
          <a:xfrm>
            <a:off x="1097280" y="1845733"/>
            <a:ext cx="10058400" cy="4629208"/>
          </a:xfrm>
        </p:spPr>
        <p:txBody>
          <a:bodyPr>
            <a:normAutofit fontScale="92500" lnSpcReduction="20000"/>
          </a:bodyPr>
          <a:lstStyle/>
          <a:p>
            <a:r>
              <a:rPr lang="en-US" dirty="0"/>
              <a:t>EC2 – Elastic Compute Cloud – The Amazon Web Services component</a:t>
            </a:r>
          </a:p>
          <a:p>
            <a:r>
              <a:rPr lang="en-US" dirty="0"/>
              <a:t>Instance – Virtual Machine – A running VM, similar to our class VM’s</a:t>
            </a:r>
          </a:p>
          <a:p>
            <a:r>
              <a:rPr lang="en-US" dirty="0"/>
              <a:t>Amazon Machine Image (AMI) – Template – An OS installed and pre-configured to quickly deploy</a:t>
            </a:r>
          </a:p>
          <a:p>
            <a:r>
              <a:rPr lang="en-US" dirty="0"/>
              <a:t>Virtual Private Cloud (VPC) – Network – A virtual private non-routable network subnet</a:t>
            </a:r>
          </a:p>
          <a:p>
            <a:r>
              <a:rPr lang="en-US" dirty="0"/>
              <a:t>Internet Gateway (IGW) – Gateway/router – Next hop to the internet</a:t>
            </a:r>
          </a:p>
          <a:p>
            <a:r>
              <a:rPr lang="en-US" dirty="0"/>
              <a:t>Region – A generalized location where AWS physical services are located</a:t>
            </a:r>
          </a:p>
          <a:p>
            <a:r>
              <a:rPr lang="en-US" dirty="0"/>
              <a:t>Availability Zone – An individual data center within a region</a:t>
            </a:r>
          </a:p>
          <a:p>
            <a:r>
              <a:rPr lang="en-US" dirty="0"/>
              <a:t>Security Group – A virtual firewall</a:t>
            </a:r>
          </a:p>
          <a:p>
            <a:r>
              <a:rPr lang="en-US" b="1" u="sng" dirty="0"/>
              <a:t>Elastic Load Balancer (ELB) </a:t>
            </a:r>
            <a:r>
              <a:rPr lang="en-US" dirty="0"/>
              <a:t>– The Elastic Load Balancing Service from Amazon </a:t>
            </a:r>
            <a:br>
              <a:rPr lang="en-US" dirty="0"/>
            </a:br>
            <a:r>
              <a:rPr lang="en-US" dirty="0"/>
              <a:t>will automatically distribute incoming application traffic across multiple </a:t>
            </a:r>
            <a:br>
              <a:rPr lang="en-US" dirty="0"/>
            </a:br>
            <a:r>
              <a:rPr lang="en-US" dirty="0"/>
              <a:t>Amazon EC2 instances.</a:t>
            </a:r>
          </a:p>
          <a:p>
            <a:pPr lvl="1"/>
            <a:r>
              <a:rPr lang="en-US" dirty="0"/>
              <a:t>Load balancers allow you to achieve fault tolerance in your applications, </a:t>
            </a:r>
            <a:br>
              <a:rPr lang="en-US" dirty="0"/>
            </a:br>
            <a:r>
              <a:rPr lang="en-US" dirty="0"/>
              <a:t>seamlessly providing the required amount of load balancing capacity </a:t>
            </a:r>
            <a:br>
              <a:rPr lang="en-US" dirty="0"/>
            </a:br>
            <a:r>
              <a:rPr lang="en-US" dirty="0"/>
              <a:t>needed to route application traffic. </a:t>
            </a:r>
          </a:p>
          <a:p>
            <a:endParaRPr lang="en-US" dirty="0"/>
          </a:p>
        </p:txBody>
      </p:sp>
      <p:pic>
        <p:nvPicPr>
          <p:cNvPr id="4" name="Picture 3">
            <a:extLst>
              <a:ext uri="{FF2B5EF4-FFF2-40B4-BE49-F238E27FC236}">
                <a16:creationId xmlns:a16="http://schemas.microsoft.com/office/drawing/2014/main" id="{AEC16D18-987A-4D4C-8279-DCEFF39B494F}"/>
              </a:ext>
            </a:extLst>
          </p:cNvPr>
          <p:cNvPicPr>
            <a:picLocks noChangeAspect="1"/>
          </p:cNvPicPr>
          <p:nvPr/>
        </p:nvPicPr>
        <p:blipFill>
          <a:blip r:embed="rId2"/>
          <a:stretch>
            <a:fillRect/>
          </a:stretch>
        </p:blipFill>
        <p:spPr>
          <a:xfrm>
            <a:off x="9378778" y="4527517"/>
            <a:ext cx="2593889" cy="1578452"/>
          </a:xfrm>
          <a:prstGeom prst="rect">
            <a:avLst/>
          </a:prstGeom>
          <a:ln>
            <a:solidFill>
              <a:schemeClr val="accent1"/>
            </a:solidFill>
          </a:ln>
        </p:spPr>
      </p:pic>
    </p:spTree>
    <p:extLst>
      <p:ext uri="{BB962C8B-B14F-4D97-AF65-F5344CB8AC3E}">
        <p14:creationId xmlns:p14="http://schemas.microsoft.com/office/powerpoint/2010/main" val="24444302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39BC1-8C46-034A-BF9E-EFF984B93147}"/>
              </a:ext>
            </a:extLst>
          </p:cNvPr>
          <p:cNvSpPr>
            <a:spLocks noGrp="1"/>
          </p:cNvSpPr>
          <p:nvPr>
            <p:ph type="title"/>
          </p:nvPr>
        </p:nvSpPr>
        <p:spPr>
          <a:xfrm>
            <a:off x="1097280" y="286603"/>
            <a:ext cx="10561320" cy="1450757"/>
          </a:xfrm>
        </p:spPr>
        <p:txBody>
          <a:bodyPr/>
          <a:lstStyle/>
          <a:p>
            <a:r>
              <a:rPr lang="en-US" dirty="0"/>
              <a:t>Disks, Volume Groups, and Logical Volumes</a:t>
            </a:r>
          </a:p>
        </p:txBody>
      </p:sp>
      <p:sp>
        <p:nvSpPr>
          <p:cNvPr id="3" name="Content Placeholder 2">
            <a:extLst>
              <a:ext uri="{FF2B5EF4-FFF2-40B4-BE49-F238E27FC236}">
                <a16:creationId xmlns:a16="http://schemas.microsoft.com/office/drawing/2014/main" id="{70E67084-74B1-D741-8F08-1B7E518D7734}"/>
              </a:ext>
            </a:extLst>
          </p:cNvPr>
          <p:cNvSpPr>
            <a:spLocks noGrp="1"/>
          </p:cNvSpPr>
          <p:nvPr>
            <p:ph idx="1"/>
          </p:nvPr>
        </p:nvSpPr>
        <p:spPr>
          <a:xfrm>
            <a:off x="1097280" y="1845734"/>
            <a:ext cx="10058400" cy="4504266"/>
          </a:xfrm>
        </p:spPr>
        <p:txBody>
          <a:bodyPr>
            <a:normAutofit/>
          </a:bodyPr>
          <a:lstStyle/>
          <a:p>
            <a:r>
              <a:rPr lang="en-US" dirty="0"/>
              <a:t>Create a new 1GB partition on disk /dev/</a:t>
            </a:r>
            <a:r>
              <a:rPr lang="en-US" dirty="0" err="1"/>
              <a:t>vdb</a:t>
            </a:r>
            <a:r>
              <a:rPr lang="en-US" dirty="0"/>
              <a:t>:</a:t>
            </a:r>
          </a:p>
          <a:p>
            <a:r>
              <a:rPr lang="en-US" sz="1200" dirty="0">
                <a:latin typeface="Courier New" panose="02070309020205020404" pitchFamily="49" charset="0"/>
                <a:cs typeface="Courier New" panose="02070309020205020404" pitchFamily="49" charset="0"/>
              </a:rPr>
              <a:t>[root@ecsc425-110 ~]# </a:t>
            </a:r>
            <a:r>
              <a:rPr lang="en-US" sz="1200" dirty="0" err="1">
                <a:latin typeface="Courier New" panose="02070309020205020404" pitchFamily="49" charset="0"/>
                <a:cs typeface="Courier New" panose="02070309020205020404" pitchFamily="49" charset="0"/>
              </a:rPr>
              <a:t>fdisk</a:t>
            </a:r>
            <a:r>
              <a:rPr lang="en-US" sz="1200" dirty="0">
                <a:latin typeface="Courier New" panose="02070309020205020404" pitchFamily="49" charset="0"/>
                <a:cs typeface="Courier New" panose="02070309020205020404" pitchFamily="49" charset="0"/>
              </a:rPr>
              <a:t> /dev/</a:t>
            </a:r>
            <a:r>
              <a:rPr lang="en-US" sz="1200" dirty="0" err="1">
                <a:latin typeface="Courier New" panose="02070309020205020404" pitchFamily="49" charset="0"/>
                <a:cs typeface="Courier New" panose="02070309020205020404" pitchFamily="49" charset="0"/>
              </a:rPr>
              <a:t>vdb</a:t>
            </a:r>
            <a:br>
              <a:rPr lang="en-US" sz="1200" dirty="0">
                <a:latin typeface="Courier New" panose="02070309020205020404" pitchFamily="49" charset="0"/>
                <a:cs typeface="Courier New" panose="02070309020205020404" pitchFamily="49" charset="0"/>
              </a:rPr>
            </a:b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Command (m for help): </a:t>
            </a:r>
            <a:r>
              <a:rPr lang="en-US" sz="1200" b="1" dirty="0">
                <a:latin typeface="Courier New" panose="02070309020205020404" pitchFamily="49" charset="0"/>
                <a:cs typeface="Courier New" panose="02070309020205020404" pitchFamily="49" charset="0"/>
              </a:rPr>
              <a:t>n</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Partition type:</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p   primary (0 primary, 0 extended, 4 free)</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e   extended</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Select (default p): </a:t>
            </a:r>
            <a:r>
              <a:rPr lang="en-US" sz="1200" b="1" dirty="0">
                <a:latin typeface="Courier New" panose="02070309020205020404" pitchFamily="49" charset="0"/>
                <a:cs typeface="Courier New" panose="02070309020205020404" pitchFamily="49" charset="0"/>
              </a:rPr>
              <a:t>p</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Partition number (1-4, </a:t>
            </a:r>
            <a:r>
              <a:rPr lang="en-US" sz="1200" b="1" dirty="0">
                <a:latin typeface="Courier New" panose="02070309020205020404" pitchFamily="49" charset="0"/>
                <a:cs typeface="Courier New" panose="02070309020205020404" pitchFamily="49" charset="0"/>
              </a:rPr>
              <a:t>default</a:t>
            </a:r>
            <a:r>
              <a:rPr lang="en-US" sz="1200" dirty="0">
                <a:latin typeface="Courier New" panose="02070309020205020404" pitchFamily="49" charset="0"/>
                <a:cs typeface="Courier New" panose="02070309020205020404" pitchFamily="49" charset="0"/>
              </a:rPr>
              <a:t> 1): </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First sector (2048-41943039, </a:t>
            </a:r>
            <a:r>
              <a:rPr lang="en-US" sz="1200" b="1" dirty="0">
                <a:latin typeface="Courier New" panose="02070309020205020404" pitchFamily="49" charset="0"/>
                <a:cs typeface="Courier New" panose="02070309020205020404" pitchFamily="49" charset="0"/>
              </a:rPr>
              <a:t>default</a:t>
            </a:r>
            <a:r>
              <a:rPr lang="en-US" sz="1200" dirty="0">
                <a:latin typeface="Courier New" panose="02070309020205020404" pitchFamily="49" charset="0"/>
                <a:cs typeface="Courier New" panose="02070309020205020404" pitchFamily="49" charset="0"/>
              </a:rPr>
              <a:t> 2048): </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Using default value 2048</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Last sector, +sectors or +size{K,M,G} (2048-41943039, default 41943039): </a:t>
            </a:r>
            <a:r>
              <a:rPr lang="en-US" sz="1200" b="1" dirty="0">
                <a:latin typeface="Courier New" panose="02070309020205020404" pitchFamily="49" charset="0"/>
                <a:cs typeface="Courier New" panose="02070309020205020404" pitchFamily="49" charset="0"/>
              </a:rPr>
              <a:t>+1G</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Partition 1 of type Linux and of size 1 GiB is set</a:t>
            </a:r>
            <a:br>
              <a:rPr lang="en-US" sz="1200" dirty="0">
                <a:latin typeface="Courier New" panose="02070309020205020404" pitchFamily="49" charset="0"/>
                <a:cs typeface="Courier New" panose="02070309020205020404" pitchFamily="49" charset="0"/>
              </a:rPr>
            </a:b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Command (m for help): </a:t>
            </a:r>
            <a:r>
              <a:rPr lang="en-US" sz="1200" b="1"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Selected partition 1</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Hex code (type L to list all codes): </a:t>
            </a:r>
            <a:r>
              <a:rPr lang="en-US" sz="1200" b="1" dirty="0">
                <a:latin typeface="Courier New" panose="02070309020205020404" pitchFamily="49" charset="0"/>
                <a:cs typeface="Courier New" panose="02070309020205020404" pitchFamily="49" charset="0"/>
              </a:rPr>
              <a:t>8e</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Changed type of partition 'Linux' to 'Linux LVM'</a:t>
            </a:r>
          </a:p>
          <a:p>
            <a:r>
              <a:rPr lang="en-US" sz="1200" dirty="0">
                <a:latin typeface="Courier New" panose="02070309020205020404" pitchFamily="49" charset="0"/>
                <a:cs typeface="Courier New" panose="02070309020205020404" pitchFamily="49" charset="0"/>
              </a:rPr>
              <a:t>Command (m for help): </a:t>
            </a:r>
            <a:r>
              <a:rPr lang="en-US" sz="1200" b="1" dirty="0">
                <a:latin typeface="Courier New" panose="02070309020205020404" pitchFamily="49" charset="0"/>
                <a:cs typeface="Courier New" panose="02070309020205020404" pitchFamily="49" charset="0"/>
              </a:rPr>
              <a:t>w</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The partition table has been altered!</a:t>
            </a:r>
          </a:p>
          <a:p>
            <a:r>
              <a:rPr lang="en-US" sz="1200" dirty="0">
                <a:latin typeface="Courier New" panose="02070309020205020404" pitchFamily="49" charset="0"/>
                <a:cs typeface="Courier New" panose="02070309020205020404" pitchFamily="49" charset="0"/>
              </a:rPr>
              <a:t>Calling </a:t>
            </a:r>
            <a:r>
              <a:rPr lang="en-US" sz="1200" dirty="0" err="1">
                <a:latin typeface="Courier New" panose="02070309020205020404" pitchFamily="49" charset="0"/>
                <a:cs typeface="Courier New" panose="02070309020205020404" pitchFamily="49" charset="0"/>
              </a:rPr>
              <a:t>ioctl</a:t>
            </a:r>
            <a:r>
              <a:rPr lang="en-US" sz="1200" dirty="0">
                <a:latin typeface="Courier New" panose="02070309020205020404" pitchFamily="49" charset="0"/>
                <a:cs typeface="Courier New" panose="02070309020205020404" pitchFamily="49" charset="0"/>
              </a:rPr>
              <a:t>() to re-read partition table.</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Syncing disks.</a:t>
            </a:r>
          </a:p>
          <a:p>
            <a:pPr marL="201168" lvl="1" indent="0">
              <a:buNone/>
            </a:pPr>
            <a:endParaRPr lang="en-US" sz="1100" dirty="0">
              <a:latin typeface="Courier New" panose="02070309020205020404" pitchFamily="49" charset="0"/>
              <a:cs typeface="Courier New" panose="02070309020205020404" pitchFamily="49" charset="0"/>
            </a:endParaRPr>
          </a:p>
        </p:txBody>
      </p:sp>
      <p:pic>
        <p:nvPicPr>
          <p:cNvPr id="4" name="Picture 3" descr="http://cdn.curvve.com/wp-content/uploads/Terminal-Logo.png">
            <a:extLst>
              <a:ext uri="{FF2B5EF4-FFF2-40B4-BE49-F238E27FC236}">
                <a16:creationId xmlns:a16="http://schemas.microsoft.com/office/drawing/2014/main" id="{FD4DEB9A-8A76-144E-DDF5-EB577F92ED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5925" y="4203504"/>
            <a:ext cx="2127250" cy="21272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85C117D-AE26-7F38-CE24-8440ED3C9135}"/>
              </a:ext>
            </a:extLst>
          </p:cNvPr>
          <p:cNvSpPr/>
          <p:nvPr/>
        </p:nvSpPr>
        <p:spPr>
          <a:xfrm>
            <a:off x="7826975" y="2185602"/>
            <a:ext cx="3831625" cy="1569660"/>
          </a:xfrm>
          <a:prstGeom prst="rect">
            <a:avLst/>
          </a:prstGeom>
          <a:noFill/>
        </p:spPr>
        <p:txBody>
          <a:bodyPr wrap="none" lIns="91440" tIns="45720" rIns="91440" bIns="45720">
            <a:spAutoFit/>
          </a:bodyPr>
          <a:lstStyle/>
          <a:p>
            <a:pPr algn="ctr"/>
            <a:r>
              <a:rPr lang="en-US" sz="8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Future</a:t>
            </a:r>
            <a:r>
              <a:rPr lang="en-US" sz="9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p>
        </p:txBody>
      </p:sp>
    </p:spTree>
    <p:extLst>
      <p:ext uri="{BB962C8B-B14F-4D97-AF65-F5344CB8AC3E}">
        <p14:creationId xmlns:p14="http://schemas.microsoft.com/office/powerpoint/2010/main" val="40430048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39BC1-8C46-034A-BF9E-EFF984B93147}"/>
              </a:ext>
            </a:extLst>
          </p:cNvPr>
          <p:cNvSpPr>
            <a:spLocks noGrp="1"/>
          </p:cNvSpPr>
          <p:nvPr>
            <p:ph type="title"/>
          </p:nvPr>
        </p:nvSpPr>
        <p:spPr>
          <a:xfrm>
            <a:off x="1097280" y="286603"/>
            <a:ext cx="10561320" cy="1450757"/>
          </a:xfrm>
        </p:spPr>
        <p:txBody>
          <a:bodyPr/>
          <a:lstStyle/>
          <a:p>
            <a:r>
              <a:rPr lang="en-US" dirty="0"/>
              <a:t>Disks, Volume Groups, and Logical Volumes</a:t>
            </a:r>
          </a:p>
        </p:txBody>
      </p:sp>
      <p:sp>
        <p:nvSpPr>
          <p:cNvPr id="3" name="Content Placeholder 2">
            <a:extLst>
              <a:ext uri="{FF2B5EF4-FFF2-40B4-BE49-F238E27FC236}">
                <a16:creationId xmlns:a16="http://schemas.microsoft.com/office/drawing/2014/main" id="{70E67084-74B1-D741-8F08-1B7E518D7734}"/>
              </a:ext>
            </a:extLst>
          </p:cNvPr>
          <p:cNvSpPr>
            <a:spLocks noGrp="1"/>
          </p:cNvSpPr>
          <p:nvPr>
            <p:ph idx="1"/>
          </p:nvPr>
        </p:nvSpPr>
        <p:spPr>
          <a:xfrm>
            <a:off x="1097280" y="1845734"/>
            <a:ext cx="10058400" cy="4504266"/>
          </a:xfrm>
        </p:spPr>
        <p:txBody>
          <a:bodyPr>
            <a:normAutofit/>
          </a:bodyPr>
          <a:lstStyle/>
          <a:p>
            <a:r>
              <a:rPr lang="en-US" dirty="0"/>
              <a:t>Mark new vdb1 partition as a Physical Volume, create a new Volume Group vg_a15,</a:t>
            </a:r>
            <a:br>
              <a:rPr lang="en-US" dirty="0"/>
            </a:br>
            <a:r>
              <a:rPr lang="en-US" dirty="0"/>
              <a:t>create a new Logical Volume lv_a15, format with </a:t>
            </a:r>
            <a:r>
              <a:rPr lang="en-US" dirty="0" err="1"/>
              <a:t>xfs</a:t>
            </a:r>
            <a:r>
              <a:rPr lang="en-US" dirty="0"/>
              <a:t> file system</a:t>
            </a:r>
          </a:p>
          <a:p>
            <a:r>
              <a:rPr lang="en-US" sz="1200" dirty="0">
                <a:latin typeface="Courier New" panose="02070309020205020404" pitchFamily="49" charset="0"/>
                <a:cs typeface="Courier New" panose="02070309020205020404" pitchFamily="49" charset="0"/>
              </a:rPr>
              <a:t>[root@ecsc425-110 ~]# </a:t>
            </a:r>
            <a:r>
              <a:rPr lang="en-US" sz="1200" b="1" dirty="0" err="1">
                <a:latin typeface="Courier New" panose="02070309020205020404" pitchFamily="49" charset="0"/>
                <a:cs typeface="Courier New" panose="02070309020205020404" pitchFamily="49" charset="0"/>
              </a:rPr>
              <a:t>pvcreate</a:t>
            </a:r>
            <a:r>
              <a:rPr lang="en-US" sz="1200" b="1" dirty="0">
                <a:latin typeface="Courier New" panose="02070309020205020404" pitchFamily="49" charset="0"/>
                <a:cs typeface="Courier New" panose="02070309020205020404" pitchFamily="49" charset="0"/>
              </a:rPr>
              <a:t> /dev/vdb1</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Physical volume "/dev/vdb1" successfully created.</a:t>
            </a:r>
          </a:p>
          <a:p>
            <a:r>
              <a:rPr lang="en-US" sz="1200" dirty="0">
                <a:latin typeface="Courier New" panose="02070309020205020404" pitchFamily="49" charset="0"/>
                <a:cs typeface="Courier New" panose="02070309020205020404" pitchFamily="49" charset="0"/>
              </a:rPr>
              <a:t>[root@ecsc425-109 ~]# </a:t>
            </a:r>
            <a:r>
              <a:rPr lang="en-US" sz="1200" b="1" dirty="0" err="1">
                <a:latin typeface="Courier New" panose="02070309020205020404" pitchFamily="49" charset="0"/>
                <a:cs typeface="Courier New" panose="02070309020205020404" pitchFamily="49" charset="0"/>
              </a:rPr>
              <a:t>vgcreate</a:t>
            </a:r>
            <a:r>
              <a:rPr lang="en-US" sz="1200" b="1" dirty="0">
                <a:latin typeface="Courier New" panose="02070309020205020404" pitchFamily="49" charset="0"/>
                <a:cs typeface="Courier New" panose="02070309020205020404" pitchFamily="49" charset="0"/>
              </a:rPr>
              <a:t> vg_a15 /dev/vdb1</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Volume group "vg_a15" successfully created</a:t>
            </a:r>
          </a:p>
          <a:p>
            <a:r>
              <a:rPr lang="en-US" sz="1200" dirty="0">
                <a:latin typeface="Courier New" panose="02070309020205020404" pitchFamily="49" charset="0"/>
                <a:cs typeface="Courier New" panose="02070309020205020404" pitchFamily="49" charset="0"/>
              </a:rPr>
              <a:t>[root@ecsc425-109 ~]# </a:t>
            </a:r>
            <a:r>
              <a:rPr lang="en-US" sz="1200" b="1" dirty="0" err="1">
                <a:latin typeface="Courier New" panose="02070309020205020404" pitchFamily="49" charset="0"/>
                <a:cs typeface="Courier New" panose="02070309020205020404" pitchFamily="49" charset="0"/>
              </a:rPr>
              <a:t>lvcreate</a:t>
            </a:r>
            <a:r>
              <a:rPr lang="en-US" sz="1200" b="1" dirty="0">
                <a:latin typeface="Courier New" panose="02070309020205020404" pitchFamily="49" charset="0"/>
                <a:cs typeface="Courier New" panose="02070309020205020404" pitchFamily="49" charset="0"/>
              </a:rPr>
              <a:t> -n lv_a15 -l 100%FREE vg_a15</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Logical volume "lv_a15" created.</a:t>
            </a:r>
          </a:p>
          <a:p>
            <a:r>
              <a:rPr lang="en-US" sz="1200" dirty="0">
                <a:latin typeface="Courier New" panose="02070309020205020404" pitchFamily="49" charset="0"/>
                <a:cs typeface="Courier New" panose="02070309020205020404" pitchFamily="49" charset="0"/>
              </a:rPr>
              <a:t>[root@ecsc425-109 ~]# </a:t>
            </a:r>
            <a:r>
              <a:rPr lang="en-US" sz="1200" b="1" dirty="0" err="1">
                <a:latin typeface="Courier New" panose="02070309020205020404" pitchFamily="49" charset="0"/>
                <a:cs typeface="Courier New" panose="02070309020205020404" pitchFamily="49" charset="0"/>
              </a:rPr>
              <a:t>mkfs.xfs</a:t>
            </a:r>
            <a:r>
              <a:rPr lang="en-US" sz="1200" b="1" dirty="0">
                <a:latin typeface="Courier New" panose="02070309020205020404" pitchFamily="49" charset="0"/>
                <a:cs typeface="Courier New" panose="02070309020205020404" pitchFamily="49" charset="0"/>
              </a:rPr>
              <a:t> /dev/vg_a15/lv_a15</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meta-data=/dev/vg_a15/lv_a15     </a:t>
            </a:r>
            <a:r>
              <a:rPr lang="en-US" sz="1200" dirty="0" err="1">
                <a:latin typeface="Courier New" panose="02070309020205020404" pitchFamily="49" charset="0"/>
                <a:cs typeface="Courier New" panose="02070309020205020404" pitchFamily="49" charset="0"/>
              </a:rPr>
              <a:t>isize</a:t>
            </a:r>
            <a:r>
              <a:rPr lang="en-US" sz="1200" dirty="0">
                <a:latin typeface="Courier New" panose="02070309020205020404" pitchFamily="49" charset="0"/>
                <a:cs typeface="Courier New" panose="02070309020205020404" pitchFamily="49" charset="0"/>
              </a:rPr>
              <a:t>=512    </a:t>
            </a:r>
            <a:r>
              <a:rPr lang="en-US" sz="1200" dirty="0" err="1">
                <a:latin typeface="Courier New" panose="02070309020205020404" pitchFamily="49" charset="0"/>
                <a:cs typeface="Courier New" panose="02070309020205020404" pitchFamily="49" charset="0"/>
              </a:rPr>
              <a:t>agcount</a:t>
            </a:r>
            <a:r>
              <a:rPr lang="en-US" sz="1200" dirty="0">
                <a:latin typeface="Courier New" panose="02070309020205020404" pitchFamily="49" charset="0"/>
                <a:cs typeface="Courier New" panose="02070309020205020404" pitchFamily="49" charset="0"/>
              </a:rPr>
              <a:t>=4, </a:t>
            </a:r>
            <a:r>
              <a:rPr lang="en-US" sz="1200" dirty="0" err="1">
                <a:latin typeface="Courier New" panose="02070309020205020404" pitchFamily="49" charset="0"/>
                <a:cs typeface="Courier New" panose="02070309020205020404" pitchFamily="49" charset="0"/>
              </a:rPr>
              <a:t>agsize</a:t>
            </a:r>
            <a:r>
              <a:rPr lang="en-US" sz="1200" dirty="0">
                <a:latin typeface="Courier New" panose="02070309020205020404" pitchFamily="49" charset="0"/>
                <a:cs typeface="Courier New" panose="02070309020205020404" pitchFamily="49" charset="0"/>
              </a:rPr>
              <a:t>=65280 </a:t>
            </a:r>
            <a:r>
              <a:rPr lang="en-US" sz="1200" dirty="0" err="1">
                <a:latin typeface="Courier New" panose="02070309020205020404" pitchFamily="49" charset="0"/>
                <a:cs typeface="Courier New" panose="02070309020205020404" pitchFamily="49" charset="0"/>
              </a:rPr>
              <a:t>blks</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                       </a:t>
            </a:r>
            <a:r>
              <a:rPr lang="en-US" sz="1200" dirty="0" err="1">
                <a:latin typeface="Courier New" panose="02070309020205020404" pitchFamily="49" charset="0"/>
                <a:cs typeface="Courier New" panose="02070309020205020404" pitchFamily="49" charset="0"/>
              </a:rPr>
              <a:t>sectsz</a:t>
            </a:r>
            <a:r>
              <a:rPr lang="en-US" sz="1200" dirty="0">
                <a:latin typeface="Courier New" panose="02070309020205020404" pitchFamily="49" charset="0"/>
                <a:cs typeface="Courier New" panose="02070309020205020404" pitchFamily="49" charset="0"/>
              </a:rPr>
              <a:t>=512   </a:t>
            </a:r>
            <a:r>
              <a:rPr lang="en-US" sz="1200" dirty="0" err="1">
                <a:latin typeface="Courier New" panose="02070309020205020404" pitchFamily="49" charset="0"/>
                <a:cs typeface="Courier New" panose="02070309020205020404" pitchFamily="49" charset="0"/>
              </a:rPr>
              <a:t>attr</a:t>
            </a:r>
            <a:r>
              <a:rPr lang="en-US" sz="1200" dirty="0">
                <a:latin typeface="Courier New" panose="02070309020205020404" pitchFamily="49" charset="0"/>
                <a:cs typeface="Courier New" panose="02070309020205020404" pitchFamily="49" charset="0"/>
              </a:rPr>
              <a:t>=2, projid32bit=1</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                       </a:t>
            </a:r>
            <a:r>
              <a:rPr lang="en-US" sz="1200" dirty="0" err="1">
                <a:latin typeface="Courier New" panose="02070309020205020404" pitchFamily="49" charset="0"/>
                <a:cs typeface="Courier New" panose="02070309020205020404" pitchFamily="49" charset="0"/>
              </a:rPr>
              <a:t>crc</a:t>
            </a:r>
            <a:r>
              <a:rPr lang="en-US" sz="1200" dirty="0">
                <a:latin typeface="Courier New" panose="02070309020205020404" pitchFamily="49" charset="0"/>
                <a:cs typeface="Courier New" panose="02070309020205020404" pitchFamily="49" charset="0"/>
              </a:rPr>
              <a:t>=1        </a:t>
            </a:r>
            <a:r>
              <a:rPr lang="en-US" sz="1200" dirty="0" err="1">
                <a:latin typeface="Courier New" panose="02070309020205020404" pitchFamily="49" charset="0"/>
                <a:cs typeface="Courier New" panose="02070309020205020404" pitchFamily="49" charset="0"/>
              </a:rPr>
              <a:t>finobt</a:t>
            </a:r>
            <a:r>
              <a:rPr lang="en-US" sz="1200" dirty="0">
                <a:latin typeface="Courier New" panose="02070309020205020404" pitchFamily="49" charset="0"/>
                <a:cs typeface="Courier New" panose="02070309020205020404" pitchFamily="49" charset="0"/>
              </a:rPr>
              <a:t>=0, sparse=0</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data     =                       </a:t>
            </a:r>
            <a:r>
              <a:rPr lang="en-US" sz="1200" dirty="0" err="1">
                <a:latin typeface="Courier New" panose="02070309020205020404" pitchFamily="49" charset="0"/>
                <a:cs typeface="Courier New" panose="02070309020205020404" pitchFamily="49" charset="0"/>
              </a:rPr>
              <a:t>bsize</a:t>
            </a:r>
            <a:r>
              <a:rPr lang="en-US" sz="1200" dirty="0">
                <a:latin typeface="Courier New" panose="02070309020205020404" pitchFamily="49" charset="0"/>
                <a:cs typeface="Courier New" panose="02070309020205020404" pitchFamily="49" charset="0"/>
              </a:rPr>
              <a:t>=4096   blocks=261120, </a:t>
            </a:r>
            <a:r>
              <a:rPr lang="en-US" sz="1200" dirty="0" err="1">
                <a:latin typeface="Courier New" panose="02070309020205020404" pitchFamily="49" charset="0"/>
                <a:cs typeface="Courier New" panose="02070309020205020404" pitchFamily="49" charset="0"/>
              </a:rPr>
              <a:t>imaxpct</a:t>
            </a:r>
            <a:r>
              <a:rPr lang="en-US" sz="1200" dirty="0">
                <a:latin typeface="Courier New" panose="02070309020205020404" pitchFamily="49" charset="0"/>
                <a:cs typeface="Courier New" panose="02070309020205020404" pitchFamily="49" charset="0"/>
              </a:rPr>
              <a:t>=25</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                       </a:t>
            </a:r>
            <a:r>
              <a:rPr lang="en-US" sz="1200" dirty="0" err="1">
                <a:latin typeface="Courier New" panose="02070309020205020404" pitchFamily="49" charset="0"/>
                <a:cs typeface="Courier New" panose="02070309020205020404" pitchFamily="49" charset="0"/>
              </a:rPr>
              <a:t>sunit</a:t>
            </a:r>
            <a:r>
              <a:rPr lang="en-US" sz="1200" dirty="0">
                <a:latin typeface="Courier New" panose="02070309020205020404" pitchFamily="49" charset="0"/>
                <a:cs typeface="Courier New" panose="02070309020205020404" pitchFamily="49" charset="0"/>
              </a:rPr>
              <a:t>=0      </a:t>
            </a:r>
            <a:r>
              <a:rPr lang="en-US" sz="1200" dirty="0" err="1">
                <a:latin typeface="Courier New" panose="02070309020205020404" pitchFamily="49" charset="0"/>
                <a:cs typeface="Courier New" panose="02070309020205020404" pitchFamily="49" charset="0"/>
              </a:rPr>
              <a:t>swidth</a:t>
            </a:r>
            <a:r>
              <a:rPr lang="en-US" sz="1200" dirty="0">
                <a:latin typeface="Courier New" panose="02070309020205020404" pitchFamily="49" charset="0"/>
                <a:cs typeface="Courier New" panose="02070309020205020404" pitchFamily="49" charset="0"/>
              </a:rPr>
              <a:t>=0 </a:t>
            </a:r>
            <a:r>
              <a:rPr lang="en-US" sz="1200" dirty="0" err="1">
                <a:latin typeface="Courier New" panose="02070309020205020404" pitchFamily="49" charset="0"/>
                <a:cs typeface="Courier New" panose="02070309020205020404" pitchFamily="49" charset="0"/>
              </a:rPr>
              <a:t>blks</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naming   =version 2              </a:t>
            </a:r>
            <a:r>
              <a:rPr lang="en-US" sz="1200" dirty="0" err="1">
                <a:latin typeface="Courier New" panose="02070309020205020404" pitchFamily="49" charset="0"/>
                <a:cs typeface="Courier New" panose="02070309020205020404" pitchFamily="49" charset="0"/>
              </a:rPr>
              <a:t>bsize</a:t>
            </a:r>
            <a:r>
              <a:rPr lang="en-US" sz="1200" dirty="0">
                <a:latin typeface="Courier New" panose="02070309020205020404" pitchFamily="49" charset="0"/>
                <a:cs typeface="Courier New" panose="02070309020205020404" pitchFamily="49" charset="0"/>
              </a:rPr>
              <a:t>=4096   ascii-ci=0 </a:t>
            </a:r>
            <a:r>
              <a:rPr lang="en-US" sz="1200" dirty="0" err="1">
                <a:latin typeface="Courier New" panose="02070309020205020404" pitchFamily="49" charset="0"/>
                <a:cs typeface="Courier New" panose="02070309020205020404" pitchFamily="49" charset="0"/>
              </a:rPr>
              <a:t>ftype</a:t>
            </a:r>
            <a:r>
              <a:rPr lang="en-US" sz="1200" dirty="0">
                <a:latin typeface="Courier New" panose="02070309020205020404" pitchFamily="49" charset="0"/>
                <a:cs typeface="Courier New" panose="02070309020205020404" pitchFamily="49" charset="0"/>
              </a:rPr>
              <a:t>=1</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log      =internal log           </a:t>
            </a:r>
            <a:r>
              <a:rPr lang="en-US" sz="1200" dirty="0" err="1">
                <a:latin typeface="Courier New" panose="02070309020205020404" pitchFamily="49" charset="0"/>
                <a:cs typeface="Courier New" panose="02070309020205020404" pitchFamily="49" charset="0"/>
              </a:rPr>
              <a:t>bsize</a:t>
            </a:r>
            <a:r>
              <a:rPr lang="en-US" sz="1200" dirty="0">
                <a:latin typeface="Courier New" panose="02070309020205020404" pitchFamily="49" charset="0"/>
                <a:cs typeface="Courier New" panose="02070309020205020404" pitchFamily="49" charset="0"/>
              </a:rPr>
              <a:t>=4096   blocks=855, version=2</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                       </a:t>
            </a:r>
            <a:r>
              <a:rPr lang="en-US" sz="1200" dirty="0" err="1">
                <a:latin typeface="Courier New" panose="02070309020205020404" pitchFamily="49" charset="0"/>
                <a:cs typeface="Courier New" panose="02070309020205020404" pitchFamily="49" charset="0"/>
              </a:rPr>
              <a:t>sectsz</a:t>
            </a:r>
            <a:r>
              <a:rPr lang="en-US" sz="1200" dirty="0">
                <a:latin typeface="Courier New" panose="02070309020205020404" pitchFamily="49" charset="0"/>
                <a:cs typeface="Courier New" panose="02070309020205020404" pitchFamily="49" charset="0"/>
              </a:rPr>
              <a:t>=512   </a:t>
            </a:r>
            <a:r>
              <a:rPr lang="en-US" sz="1200" dirty="0" err="1">
                <a:latin typeface="Courier New" panose="02070309020205020404" pitchFamily="49" charset="0"/>
                <a:cs typeface="Courier New" panose="02070309020205020404" pitchFamily="49" charset="0"/>
              </a:rPr>
              <a:t>sunit</a:t>
            </a:r>
            <a:r>
              <a:rPr lang="en-US" sz="1200" dirty="0">
                <a:latin typeface="Courier New" panose="02070309020205020404" pitchFamily="49" charset="0"/>
                <a:cs typeface="Courier New" panose="02070309020205020404" pitchFamily="49" charset="0"/>
              </a:rPr>
              <a:t>=0 </a:t>
            </a:r>
            <a:r>
              <a:rPr lang="en-US" sz="1200" dirty="0" err="1">
                <a:latin typeface="Courier New" panose="02070309020205020404" pitchFamily="49" charset="0"/>
                <a:cs typeface="Courier New" panose="02070309020205020404" pitchFamily="49" charset="0"/>
              </a:rPr>
              <a:t>blks</a:t>
            </a:r>
            <a:r>
              <a:rPr lang="en-US" sz="1200" dirty="0">
                <a:latin typeface="Courier New" panose="02070309020205020404" pitchFamily="49" charset="0"/>
                <a:cs typeface="Courier New" panose="02070309020205020404" pitchFamily="49" charset="0"/>
              </a:rPr>
              <a:t>, lazy-count=1</a:t>
            </a:r>
            <a:br>
              <a:rPr lang="en-US" sz="1200" dirty="0">
                <a:latin typeface="Courier New" panose="02070309020205020404" pitchFamily="49" charset="0"/>
                <a:cs typeface="Courier New" panose="02070309020205020404" pitchFamily="49" charset="0"/>
              </a:rPr>
            </a:br>
            <a:r>
              <a:rPr lang="en-US" sz="1200" dirty="0" err="1">
                <a:latin typeface="Courier New" panose="02070309020205020404" pitchFamily="49" charset="0"/>
                <a:cs typeface="Courier New" panose="02070309020205020404" pitchFamily="49" charset="0"/>
              </a:rPr>
              <a:t>realtime</a:t>
            </a:r>
            <a:r>
              <a:rPr lang="en-US" sz="1200" dirty="0">
                <a:latin typeface="Courier New" panose="02070309020205020404" pitchFamily="49" charset="0"/>
                <a:cs typeface="Courier New" panose="02070309020205020404" pitchFamily="49" charset="0"/>
              </a:rPr>
              <a:t> =none                   </a:t>
            </a:r>
            <a:r>
              <a:rPr lang="en-US" sz="1200" dirty="0" err="1">
                <a:latin typeface="Courier New" panose="02070309020205020404" pitchFamily="49" charset="0"/>
                <a:cs typeface="Courier New" panose="02070309020205020404" pitchFamily="49" charset="0"/>
              </a:rPr>
              <a:t>extsz</a:t>
            </a:r>
            <a:r>
              <a:rPr lang="en-US" sz="1200" dirty="0">
                <a:latin typeface="Courier New" panose="02070309020205020404" pitchFamily="49" charset="0"/>
                <a:cs typeface="Courier New" panose="02070309020205020404" pitchFamily="49" charset="0"/>
              </a:rPr>
              <a:t>=4096   blocks=0, </a:t>
            </a:r>
            <a:r>
              <a:rPr lang="en-US" sz="1200" dirty="0" err="1">
                <a:latin typeface="Courier New" panose="02070309020205020404" pitchFamily="49" charset="0"/>
                <a:cs typeface="Courier New" panose="02070309020205020404" pitchFamily="49" charset="0"/>
              </a:rPr>
              <a:t>rtextents</a:t>
            </a:r>
            <a:r>
              <a:rPr lang="en-US" sz="1200" dirty="0">
                <a:latin typeface="Courier New" panose="02070309020205020404" pitchFamily="49" charset="0"/>
                <a:cs typeface="Courier New" panose="02070309020205020404" pitchFamily="49" charset="0"/>
              </a:rPr>
              <a:t>=0</a:t>
            </a:r>
          </a:p>
        </p:txBody>
      </p:sp>
      <p:pic>
        <p:nvPicPr>
          <p:cNvPr id="4" name="Picture 3" descr="http://cdn.curvve.com/wp-content/uploads/Terminal-Logo.png">
            <a:extLst>
              <a:ext uri="{FF2B5EF4-FFF2-40B4-BE49-F238E27FC236}">
                <a16:creationId xmlns:a16="http://schemas.microsoft.com/office/drawing/2014/main" id="{FD4DEB9A-8A76-144E-DDF5-EB577F92ED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5925" y="4203504"/>
            <a:ext cx="2127250" cy="21272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C6BCAB3-B9FF-2C1E-DE07-B9B91735977B}"/>
              </a:ext>
            </a:extLst>
          </p:cNvPr>
          <p:cNvSpPr/>
          <p:nvPr/>
        </p:nvSpPr>
        <p:spPr>
          <a:xfrm>
            <a:off x="7826975" y="2185602"/>
            <a:ext cx="3831625" cy="1569660"/>
          </a:xfrm>
          <a:prstGeom prst="rect">
            <a:avLst/>
          </a:prstGeom>
          <a:noFill/>
        </p:spPr>
        <p:txBody>
          <a:bodyPr wrap="none" lIns="91440" tIns="45720" rIns="91440" bIns="45720">
            <a:spAutoFit/>
          </a:bodyPr>
          <a:lstStyle/>
          <a:p>
            <a:pPr algn="ctr"/>
            <a:r>
              <a:rPr lang="en-US" sz="8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Future</a:t>
            </a:r>
            <a:r>
              <a:rPr lang="en-US" sz="9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p>
        </p:txBody>
      </p:sp>
    </p:spTree>
    <p:extLst>
      <p:ext uri="{BB962C8B-B14F-4D97-AF65-F5344CB8AC3E}">
        <p14:creationId xmlns:p14="http://schemas.microsoft.com/office/powerpoint/2010/main" val="31866861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39BC1-8C46-034A-BF9E-EFF984B93147}"/>
              </a:ext>
            </a:extLst>
          </p:cNvPr>
          <p:cNvSpPr>
            <a:spLocks noGrp="1"/>
          </p:cNvSpPr>
          <p:nvPr>
            <p:ph type="title"/>
          </p:nvPr>
        </p:nvSpPr>
        <p:spPr>
          <a:xfrm>
            <a:off x="1097280" y="286603"/>
            <a:ext cx="10561320" cy="1450757"/>
          </a:xfrm>
        </p:spPr>
        <p:txBody>
          <a:bodyPr/>
          <a:lstStyle/>
          <a:p>
            <a:r>
              <a:rPr lang="en-US" dirty="0"/>
              <a:t>Disks, Volume Groups, and Logical Volumes</a:t>
            </a:r>
          </a:p>
        </p:txBody>
      </p:sp>
      <p:sp>
        <p:nvSpPr>
          <p:cNvPr id="3" name="Content Placeholder 2">
            <a:extLst>
              <a:ext uri="{FF2B5EF4-FFF2-40B4-BE49-F238E27FC236}">
                <a16:creationId xmlns:a16="http://schemas.microsoft.com/office/drawing/2014/main" id="{70E67084-74B1-D741-8F08-1B7E518D7734}"/>
              </a:ext>
            </a:extLst>
          </p:cNvPr>
          <p:cNvSpPr>
            <a:spLocks noGrp="1"/>
          </p:cNvSpPr>
          <p:nvPr>
            <p:ph idx="1"/>
          </p:nvPr>
        </p:nvSpPr>
        <p:spPr>
          <a:xfrm>
            <a:off x="1097280" y="1845734"/>
            <a:ext cx="10058400" cy="4504266"/>
          </a:xfrm>
        </p:spPr>
        <p:txBody>
          <a:bodyPr>
            <a:normAutofit/>
          </a:bodyPr>
          <a:lstStyle/>
          <a:p>
            <a:r>
              <a:rPr lang="en-US" dirty="0"/>
              <a:t>Persistently mount our new LV at /a15</a:t>
            </a:r>
          </a:p>
          <a:p>
            <a:r>
              <a:rPr lang="en-US" sz="1200" dirty="0">
                <a:latin typeface="Courier New" panose="02070309020205020404" pitchFamily="49" charset="0"/>
                <a:cs typeface="Courier New" panose="02070309020205020404" pitchFamily="49" charset="0"/>
              </a:rPr>
              <a:t>[root@ecsc425-109 ~]# </a:t>
            </a:r>
            <a:r>
              <a:rPr lang="en-US" sz="1200" b="1" dirty="0" err="1">
                <a:latin typeface="Courier New" panose="02070309020205020404" pitchFamily="49" charset="0"/>
                <a:cs typeface="Courier New" panose="02070309020205020404" pitchFamily="49" charset="0"/>
              </a:rPr>
              <a:t>df</a:t>
            </a:r>
            <a:r>
              <a:rPr lang="en-US" sz="1200" b="1" dirty="0">
                <a:latin typeface="Courier New" panose="02070309020205020404" pitchFamily="49" charset="0"/>
                <a:cs typeface="Courier New" panose="02070309020205020404" pitchFamily="49" charset="0"/>
              </a:rPr>
              <a:t> -h /dev/vg_a15/lv_a15</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Filesystem      Size  Used Avail Use% Mounted on</a:t>
            </a:r>
            <a:br>
              <a:rPr lang="en-US" sz="1200" dirty="0">
                <a:latin typeface="Courier New" panose="02070309020205020404" pitchFamily="49" charset="0"/>
                <a:cs typeface="Courier New" panose="02070309020205020404" pitchFamily="49" charset="0"/>
              </a:rPr>
            </a:br>
            <a:r>
              <a:rPr lang="en-US" sz="1200" dirty="0" err="1">
                <a:latin typeface="Courier New" panose="02070309020205020404" pitchFamily="49" charset="0"/>
                <a:cs typeface="Courier New" panose="02070309020205020404" pitchFamily="49" charset="0"/>
              </a:rPr>
              <a:t>devtmpfs</a:t>
            </a:r>
            <a:r>
              <a:rPr lang="en-US" sz="1200" dirty="0">
                <a:latin typeface="Courier New" panose="02070309020205020404" pitchFamily="49" charset="0"/>
                <a:cs typeface="Courier New" panose="02070309020205020404" pitchFamily="49" charset="0"/>
              </a:rPr>
              <a:t>        1.9G     0  1.9G   0% /dev</a:t>
            </a:r>
          </a:p>
          <a:p>
            <a:r>
              <a:rPr lang="en-US" sz="1200" dirty="0">
                <a:latin typeface="Courier New" panose="02070309020205020404" pitchFamily="49" charset="0"/>
                <a:cs typeface="Courier New" panose="02070309020205020404" pitchFamily="49" charset="0"/>
              </a:rPr>
              <a:t>[root@ecsc425-109 ~]# </a:t>
            </a:r>
            <a:r>
              <a:rPr lang="en-US" sz="1200" b="1" dirty="0" err="1">
                <a:latin typeface="Courier New" panose="02070309020205020404" pitchFamily="49" charset="0"/>
                <a:cs typeface="Courier New" panose="02070309020205020404" pitchFamily="49" charset="0"/>
              </a:rPr>
              <a:t>mkdir</a:t>
            </a:r>
            <a:r>
              <a:rPr lang="en-US" sz="1200" b="1" dirty="0">
                <a:latin typeface="Courier New" panose="02070309020205020404" pitchFamily="49" charset="0"/>
                <a:cs typeface="Courier New" panose="02070309020205020404" pitchFamily="49" charset="0"/>
              </a:rPr>
              <a:t> /a15</a:t>
            </a:r>
          </a:p>
          <a:p>
            <a:r>
              <a:rPr lang="en-US" sz="1200" dirty="0">
                <a:latin typeface="Courier New" panose="02070309020205020404" pitchFamily="49" charset="0"/>
                <a:cs typeface="Courier New" panose="02070309020205020404" pitchFamily="49" charset="0"/>
              </a:rPr>
              <a:t>[root@ecsc425-109 ~]# </a:t>
            </a:r>
            <a:r>
              <a:rPr lang="en-US" sz="1200" b="1" dirty="0" err="1">
                <a:latin typeface="Courier New" panose="02070309020205020404" pitchFamily="49" charset="0"/>
                <a:cs typeface="Courier New" panose="02070309020205020404" pitchFamily="49" charset="0"/>
              </a:rPr>
              <a:t>df</a:t>
            </a:r>
            <a:r>
              <a:rPr lang="en-US" sz="1200" b="1" dirty="0">
                <a:latin typeface="Courier New" panose="02070309020205020404" pitchFamily="49" charset="0"/>
                <a:cs typeface="Courier New" panose="02070309020205020404" pitchFamily="49" charset="0"/>
              </a:rPr>
              <a:t> -h /a15</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Filesystem               Size  Used Avail Use% Mounted on</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/dev/mapper/centos-root   26G  8.2G   18G  32% /</a:t>
            </a:r>
          </a:p>
          <a:p>
            <a:r>
              <a:rPr lang="en-US" sz="1200" dirty="0">
                <a:latin typeface="Courier New" panose="02070309020205020404" pitchFamily="49" charset="0"/>
                <a:cs typeface="Courier New" panose="02070309020205020404" pitchFamily="49" charset="0"/>
              </a:rPr>
              <a:t>[root@ecsc425-109 ~]# </a:t>
            </a:r>
            <a:r>
              <a:rPr lang="en-US" sz="1200" b="1" dirty="0">
                <a:latin typeface="Courier New" panose="02070309020205020404" pitchFamily="49" charset="0"/>
                <a:cs typeface="Courier New" panose="02070309020205020404" pitchFamily="49" charset="0"/>
              </a:rPr>
              <a:t>echo "/dev/mapper/vg_a15-lv_a15 /a15 </a:t>
            </a:r>
            <a:r>
              <a:rPr lang="en-US" sz="1200" b="1" dirty="0" err="1">
                <a:latin typeface="Courier New" panose="02070309020205020404" pitchFamily="49" charset="0"/>
                <a:cs typeface="Courier New" panose="02070309020205020404" pitchFamily="49" charset="0"/>
              </a:rPr>
              <a:t>xfs</a:t>
            </a:r>
            <a:r>
              <a:rPr lang="en-US" sz="1200" b="1" dirty="0">
                <a:latin typeface="Courier New" panose="02070309020205020404" pitchFamily="49" charset="0"/>
                <a:cs typeface="Courier New" panose="02070309020205020404" pitchFamily="49" charset="0"/>
              </a:rPr>
              <a:t> defaults 0 0” &gt;&gt; /</a:t>
            </a:r>
            <a:r>
              <a:rPr lang="en-US" sz="1200" b="1" dirty="0" err="1">
                <a:latin typeface="Courier New" panose="02070309020205020404" pitchFamily="49" charset="0"/>
                <a:cs typeface="Courier New" panose="02070309020205020404" pitchFamily="49" charset="0"/>
              </a:rPr>
              <a:t>etc</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fstab</a:t>
            </a:r>
            <a:endParaRPr lang="en-US" sz="1200" b="1"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[root@ecsc425-109 ~]# </a:t>
            </a:r>
            <a:r>
              <a:rPr lang="en-US" sz="1200" b="1" dirty="0">
                <a:latin typeface="Courier New" panose="02070309020205020404" pitchFamily="49" charset="0"/>
                <a:cs typeface="Courier New" panose="02070309020205020404" pitchFamily="49" charset="0"/>
              </a:rPr>
              <a:t>mount -a</a:t>
            </a:r>
          </a:p>
          <a:p>
            <a:r>
              <a:rPr lang="en-US" sz="1200" dirty="0">
                <a:latin typeface="Courier New" panose="02070309020205020404" pitchFamily="49" charset="0"/>
                <a:cs typeface="Courier New" panose="02070309020205020404" pitchFamily="49" charset="0"/>
              </a:rPr>
              <a:t>[root@ecsc425-109 ~]# </a:t>
            </a:r>
            <a:r>
              <a:rPr lang="en-US" sz="1200" b="1" dirty="0" err="1">
                <a:latin typeface="Courier New" panose="02070309020205020404" pitchFamily="49" charset="0"/>
                <a:cs typeface="Courier New" panose="02070309020205020404" pitchFamily="49" charset="0"/>
              </a:rPr>
              <a:t>df</a:t>
            </a:r>
            <a:r>
              <a:rPr lang="en-US" sz="1200" b="1" dirty="0">
                <a:latin typeface="Courier New" panose="02070309020205020404" pitchFamily="49" charset="0"/>
                <a:cs typeface="Courier New" panose="02070309020205020404" pitchFamily="49" charset="0"/>
              </a:rPr>
              <a:t> -h /a15</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Filesystem                 Size  Used Avail Use% Mounted on</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/dev/mapper/vg_a15-lv_a15 1017M   33M  985M   4% /a15</a:t>
            </a:r>
          </a:p>
        </p:txBody>
      </p:sp>
      <p:pic>
        <p:nvPicPr>
          <p:cNvPr id="4" name="Picture 3" descr="http://cdn.curvve.com/wp-content/uploads/Terminal-Logo.png">
            <a:extLst>
              <a:ext uri="{FF2B5EF4-FFF2-40B4-BE49-F238E27FC236}">
                <a16:creationId xmlns:a16="http://schemas.microsoft.com/office/drawing/2014/main" id="{FD4DEB9A-8A76-144E-DDF5-EB577F92ED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5925" y="4203504"/>
            <a:ext cx="2127250" cy="21272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C88BB90-75F5-797B-5D68-53FDD1281DE5}"/>
              </a:ext>
            </a:extLst>
          </p:cNvPr>
          <p:cNvSpPr/>
          <p:nvPr/>
        </p:nvSpPr>
        <p:spPr>
          <a:xfrm>
            <a:off x="7826975" y="2185602"/>
            <a:ext cx="3831625" cy="1569660"/>
          </a:xfrm>
          <a:prstGeom prst="rect">
            <a:avLst/>
          </a:prstGeom>
          <a:noFill/>
        </p:spPr>
        <p:txBody>
          <a:bodyPr wrap="none" lIns="91440" tIns="45720" rIns="91440" bIns="45720">
            <a:spAutoFit/>
          </a:bodyPr>
          <a:lstStyle/>
          <a:p>
            <a:pPr algn="ctr"/>
            <a:r>
              <a:rPr lang="en-US" sz="8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Future</a:t>
            </a:r>
            <a:r>
              <a:rPr lang="en-US" sz="9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p>
        </p:txBody>
      </p:sp>
    </p:spTree>
    <p:extLst>
      <p:ext uri="{BB962C8B-B14F-4D97-AF65-F5344CB8AC3E}">
        <p14:creationId xmlns:p14="http://schemas.microsoft.com/office/powerpoint/2010/main" val="40331701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05291-6ED5-694F-A74B-B97A0FDEC786}"/>
              </a:ext>
            </a:extLst>
          </p:cNvPr>
          <p:cNvSpPr>
            <a:spLocks noGrp="1"/>
          </p:cNvSpPr>
          <p:nvPr>
            <p:ph type="title"/>
          </p:nvPr>
        </p:nvSpPr>
        <p:spPr/>
        <p:txBody>
          <a:bodyPr/>
          <a:lstStyle/>
          <a:p>
            <a:r>
              <a:rPr lang="en-US" dirty="0"/>
              <a:t>Other example tasks</a:t>
            </a:r>
          </a:p>
        </p:txBody>
      </p:sp>
      <p:sp>
        <p:nvSpPr>
          <p:cNvPr id="3" name="Content Placeholder 2">
            <a:extLst>
              <a:ext uri="{FF2B5EF4-FFF2-40B4-BE49-F238E27FC236}">
                <a16:creationId xmlns:a16="http://schemas.microsoft.com/office/drawing/2014/main" id="{4CE6022E-2F07-37DB-E5E1-9E97EF435468}"/>
              </a:ext>
            </a:extLst>
          </p:cNvPr>
          <p:cNvSpPr>
            <a:spLocks noGrp="1"/>
          </p:cNvSpPr>
          <p:nvPr>
            <p:ph idx="1"/>
          </p:nvPr>
        </p:nvSpPr>
        <p:spPr/>
        <p:txBody>
          <a:bodyPr/>
          <a:lstStyle/>
          <a:p>
            <a:r>
              <a:rPr lang="en-US" dirty="0"/>
              <a:t>Add new DNS records</a:t>
            </a:r>
          </a:p>
          <a:p>
            <a:r>
              <a:rPr lang="en-US" dirty="0"/>
              <a:t>Identify DNS issues for a specified domain</a:t>
            </a:r>
          </a:p>
          <a:p>
            <a:r>
              <a:rPr lang="en-US" dirty="0"/>
              <a:t>Troubleshoot mail server DNS issues</a:t>
            </a:r>
          </a:p>
          <a:p>
            <a:r>
              <a:rPr lang="en-US" dirty="0"/>
              <a:t>Complete a DNS hierarchy tree</a:t>
            </a:r>
          </a:p>
          <a:p>
            <a:r>
              <a:rPr lang="en-US" dirty="0"/>
              <a:t>Add a VLAN network interface (IPv4 and IPv6)</a:t>
            </a:r>
          </a:p>
          <a:p>
            <a:r>
              <a:rPr lang="en-US" dirty="0"/>
              <a:t>MITM example and explanation</a:t>
            </a:r>
          </a:p>
          <a:p>
            <a:endParaRPr lang="en-US" dirty="0"/>
          </a:p>
        </p:txBody>
      </p:sp>
      <p:pic>
        <p:nvPicPr>
          <p:cNvPr id="4" name="Picture 3" descr="http://cdn.curvve.com/wp-content/uploads/Terminal-Logo.png">
            <a:extLst>
              <a:ext uri="{FF2B5EF4-FFF2-40B4-BE49-F238E27FC236}">
                <a16:creationId xmlns:a16="http://schemas.microsoft.com/office/drawing/2014/main" id="{8786A8DB-58C3-81C1-6DB8-BA58523AF3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5925" y="4203504"/>
            <a:ext cx="2127250" cy="21272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CD3D04D-E378-6AF7-DD98-4E3DB4C1E6BA}"/>
              </a:ext>
            </a:extLst>
          </p:cNvPr>
          <p:cNvSpPr/>
          <p:nvPr/>
        </p:nvSpPr>
        <p:spPr>
          <a:xfrm>
            <a:off x="7826975" y="2185602"/>
            <a:ext cx="3831625" cy="1569660"/>
          </a:xfrm>
          <a:prstGeom prst="rect">
            <a:avLst/>
          </a:prstGeom>
          <a:noFill/>
        </p:spPr>
        <p:txBody>
          <a:bodyPr wrap="none" lIns="91440" tIns="45720" rIns="91440" bIns="45720">
            <a:spAutoFit/>
          </a:bodyPr>
          <a:lstStyle/>
          <a:p>
            <a:pPr algn="ctr"/>
            <a:r>
              <a:rPr lang="en-US" sz="8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Future</a:t>
            </a:r>
            <a:r>
              <a:rPr lang="en-US" sz="9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p>
        </p:txBody>
      </p:sp>
    </p:spTree>
    <p:extLst>
      <p:ext uri="{BB962C8B-B14F-4D97-AF65-F5344CB8AC3E}">
        <p14:creationId xmlns:p14="http://schemas.microsoft.com/office/powerpoint/2010/main" val="39820499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39BC1-8C46-034A-BF9E-EFF984B93147}"/>
              </a:ext>
            </a:extLst>
          </p:cNvPr>
          <p:cNvSpPr>
            <a:spLocks noGrp="1"/>
          </p:cNvSpPr>
          <p:nvPr>
            <p:ph type="title"/>
          </p:nvPr>
        </p:nvSpPr>
        <p:spPr>
          <a:xfrm>
            <a:off x="1097280" y="286603"/>
            <a:ext cx="10561320" cy="1450757"/>
          </a:xfrm>
        </p:spPr>
        <p:txBody>
          <a:bodyPr/>
          <a:lstStyle/>
          <a:p>
            <a:r>
              <a:rPr lang="en-US" dirty="0"/>
              <a:t>Disks, Volume Groups, and Logical Volumes</a:t>
            </a:r>
          </a:p>
        </p:txBody>
      </p:sp>
      <p:sp>
        <p:nvSpPr>
          <p:cNvPr id="3" name="Content Placeholder 2">
            <a:extLst>
              <a:ext uri="{FF2B5EF4-FFF2-40B4-BE49-F238E27FC236}">
                <a16:creationId xmlns:a16="http://schemas.microsoft.com/office/drawing/2014/main" id="{70E67084-74B1-D741-8F08-1B7E518D7734}"/>
              </a:ext>
            </a:extLst>
          </p:cNvPr>
          <p:cNvSpPr>
            <a:spLocks noGrp="1"/>
          </p:cNvSpPr>
          <p:nvPr>
            <p:ph idx="1"/>
          </p:nvPr>
        </p:nvSpPr>
        <p:spPr>
          <a:xfrm>
            <a:off x="1097280" y="1845734"/>
            <a:ext cx="10058400" cy="4504266"/>
          </a:xfrm>
        </p:spPr>
        <p:txBody>
          <a:bodyPr>
            <a:normAutofit/>
          </a:bodyPr>
          <a:lstStyle/>
          <a:p>
            <a:r>
              <a:rPr lang="en-US" dirty="0"/>
              <a:t>Disk:</a:t>
            </a:r>
          </a:p>
          <a:p>
            <a:r>
              <a:rPr lang="en-US" dirty="0"/>
              <a:t>/dev/</a:t>
            </a:r>
            <a:r>
              <a:rPr lang="en-US" dirty="0" err="1"/>
              <a:t>vdb</a:t>
            </a:r>
            <a:endParaRPr lang="en-US" dirty="0"/>
          </a:p>
        </p:txBody>
      </p:sp>
      <p:pic>
        <p:nvPicPr>
          <p:cNvPr id="9" name="Picture 8"/>
          <p:cNvPicPr>
            <a:picLocks noChangeAspect="1"/>
          </p:cNvPicPr>
          <p:nvPr/>
        </p:nvPicPr>
        <p:blipFill>
          <a:blip r:embed="rId2"/>
          <a:stretch>
            <a:fillRect/>
          </a:stretch>
        </p:blipFill>
        <p:spPr>
          <a:xfrm>
            <a:off x="2707457" y="1759736"/>
            <a:ext cx="9192908" cy="4477375"/>
          </a:xfrm>
          <a:prstGeom prst="rect">
            <a:avLst/>
          </a:prstGeom>
        </p:spPr>
      </p:pic>
      <p:sp>
        <p:nvSpPr>
          <p:cNvPr id="7" name="Rectangle 6">
            <a:extLst>
              <a:ext uri="{FF2B5EF4-FFF2-40B4-BE49-F238E27FC236}">
                <a16:creationId xmlns:a16="http://schemas.microsoft.com/office/drawing/2014/main" id="{AD59C9AC-6FE8-224D-8146-77CEC1082033}"/>
              </a:ext>
            </a:extLst>
          </p:cNvPr>
          <p:cNvSpPr/>
          <p:nvPr/>
        </p:nvSpPr>
        <p:spPr>
          <a:xfrm>
            <a:off x="113019" y="4689827"/>
            <a:ext cx="3831625" cy="1569660"/>
          </a:xfrm>
          <a:prstGeom prst="rect">
            <a:avLst/>
          </a:prstGeom>
          <a:noFill/>
        </p:spPr>
        <p:txBody>
          <a:bodyPr wrap="none" lIns="91440" tIns="45720" rIns="91440" bIns="45720">
            <a:spAutoFit/>
          </a:bodyPr>
          <a:lstStyle/>
          <a:p>
            <a:pPr algn="ctr"/>
            <a:r>
              <a:rPr lang="en-US" sz="8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Future</a:t>
            </a:r>
            <a:r>
              <a:rPr lang="en-US" sz="9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p>
        </p:txBody>
      </p:sp>
    </p:spTree>
    <p:extLst>
      <p:ext uri="{BB962C8B-B14F-4D97-AF65-F5344CB8AC3E}">
        <p14:creationId xmlns:p14="http://schemas.microsoft.com/office/powerpoint/2010/main" val="38280449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39BC1-8C46-034A-BF9E-EFF984B93147}"/>
              </a:ext>
            </a:extLst>
          </p:cNvPr>
          <p:cNvSpPr>
            <a:spLocks noGrp="1"/>
          </p:cNvSpPr>
          <p:nvPr>
            <p:ph type="title"/>
          </p:nvPr>
        </p:nvSpPr>
        <p:spPr>
          <a:xfrm>
            <a:off x="1097280" y="286603"/>
            <a:ext cx="10561320" cy="1450757"/>
          </a:xfrm>
        </p:spPr>
        <p:txBody>
          <a:bodyPr/>
          <a:lstStyle/>
          <a:p>
            <a:r>
              <a:rPr lang="en-US" dirty="0"/>
              <a:t>Disks, Volume Groups, and Logical Volumes</a:t>
            </a:r>
          </a:p>
        </p:txBody>
      </p:sp>
      <p:sp>
        <p:nvSpPr>
          <p:cNvPr id="3" name="Content Placeholder 2">
            <a:extLst>
              <a:ext uri="{FF2B5EF4-FFF2-40B4-BE49-F238E27FC236}">
                <a16:creationId xmlns:a16="http://schemas.microsoft.com/office/drawing/2014/main" id="{70E67084-74B1-D741-8F08-1B7E518D7734}"/>
              </a:ext>
            </a:extLst>
          </p:cNvPr>
          <p:cNvSpPr>
            <a:spLocks noGrp="1"/>
          </p:cNvSpPr>
          <p:nvPr>
            <p:ph idx="1"/>
          </p:nvPr>
        </p:nvSpPr>
        <p:spPr>
          <a:xfrm>
            <a:off x="1097280" y="1845734"/>
            <a:ext cx="10058400" cy="4504266"/>
          </a:xfrm>
        </p:spPr>
        <p:txBody>
          <a:bodyPr>
            <a:normAutofit/>
          </a:bodyPr>
          <a:lstStyle/>
          <a:p>
            <a:r>
              <a:rPr lang="en-US" dirty="0"/>
              <a:t>Disks: /dev/</a:t>
            </a:r>
            <a:r>
              <a:rPr lang="en-US" dirty="0" err="1"/>
              <a:t>vda</a:t>
            </a:r>
            <a:r>
              <a:rPr lang="en-US" dirty="0"/>
              <a:t> and /dev/</a:t>
            </a:r>
            <a:r>
              <a:rPr lang="en-US" dirty="0" err="1"/>
              <a:t>vdb</a:t>
            </a:r>
            <a:endParaRPr lang="en-US" dirty="0"/>
          </a:p>
        </p:txBody>
      </p:sp>
      <p:pic>
        <p:nvPicPr>
          <p:cNvPr id="6" name="Picture 5"/>
          <p:cNvPicPr>
            <a:picLocks noChangeAspect="1"/>
          </p:cNvPicPr>
          <p:nvPr/>
        </p:nvPicPr>
        <p:blipFill>
          <a:blip r:embed="rId2"/>
          <a:stretch>
            <a:fillRect/>
          </a:stretch>
        </p:blipFill>
        <p:spPr>
          <a:xfrm>
            <a:off x="6874933" y="1837527"/>
            <a:ext cx="5186933" cy="4399583"/>
          </a:xfrm>
          <a:prstGeom prst="rect">
            <a:avLst/>
          </a:prstGeom>
        </p:spPr>
      </p:pic>
      <p:sp>
        <p:nvSpPr>
          <p:cNvPr id="8" name="Rectangle 7">
            <a:extLst>
              <a:ext uri="{FF2B5EF4-FFF2-40B4-BE49-F238E27FC236}">
                <a16:creationId xmlns:a16="http://schemas.microsoft.com/office/drawing/2014/main" id="{95B3BFB2-69E9-284B-B14C-CBBC142A30E1}"/>
              </a:ext>
            </a:extLst>
          </p:cNvPr>
          <p:cNvSpPr/>
          <p:nvPr/>
        </p:nvSpPr>
        <p:spPr>
          <a:xfrm>
            <a:off x="113019" y="4689827"/>
            <a:ext cx="3831625" cy="1569660"/>
          </a:xfrm>
          <a:prstGeom prst="rect">
            <a:avLst/>
          </a:prstGeom>
          <a:noFill/>
        </p:spPr>
        <p:txBody>
          <a:bodyPr wrap="none" lIns="91440" tIns="45720" rIns="91440" bIns="45720">
            <a:spAutoFit/>
          </a:bodyPr>
          <a:lstStyle/>
          <a:p>
            <a:pPr algn="ctr"/>
            <a:r>
              <a:rPr lang="en-US" sz="8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Future</a:t>
            </a:r>
            <a:r>
              <a:rPr lang="en-US" sz="9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p>
        </p:txBody>
      </p:sp>
    </p:spTree>
    <p:extLst>
      <p:ext uri="{BB962C8B-B14F-4D97-AF65-F5344CB8AC3E}">
        <p14:creationId xmlns:p14="http://schemas.microsoft.com/office/powerpoint/2010/main" val="31186156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a:t>
            </a:r>
          </a:p>
        </p:txBody>
      </p:sp>
      <p:sp>
        <p:nvSpPr>
          <p:cNvPr id="3" name="Content Placeholder 2"/>
          <p:cNvSpPr>
            <a:spLocks noGrp="1"/>
          </p:cNvSpPr>
          <p:nvPr>
            <p:ph idx="1"/>
          </p:nvPr>
        </p:nvSpPr>
        <p:spPr>
          <a:xfrm>
            <a:off x="1097280" y="1845732"/>
            <a:ext cx="10058400" cy="4415919"/>
          </a:xfrm>
        </p:spPr>
        <p:txBody>
          <a:bodyPr>
            <a:normAutofit/>
          </a:bodyPr>
          <a:lstStyle/>
          <a:p>
            <a:r>
              <a:rPr lang="en-US" dirty="0"/>
              <a:t>Consistency?  Clarity?</a:t>
            </a:r>
          </a:p>
          <a:p>
            <a:r>
              <a:rPr lang="en-US" dirty="0"/>
              <a:t>Expectation vs. reality?</a:t>
            </a:r>
          </a:p>
          <a:p>
            <a:r>
              <a:rPr lang="en-US" dirty="0"/>
              <a:t>Opportunities for improvement?</a:t>
            </a:r>
          </a:p>
          <a:p>
            <a:pPr lvl="1"/>
            <a:r>
              <a:rPr lang="en-US" dirty="0"/>
              <a:t>Better combined with 325 related topics</a:t>
            </a:r>
          </a:p>
          <a:p>
            <a:pPr lvl="1"/>
            <a:r>
              <a:rPr lang="en-US" dirty="0"/>
              <a:t>Remove duplicate discussions/info</a:t>
            </a:r>
          </a:p>
          <a:p>
            <a:pPr lvl="1"/>
            <a:r>
              <a:rPr lang="en-US" dirty="0"/>
              <a:t>More cloud?  Better organized?</a:t>
            </a:r>
          </a:p>
          <a:p>
            <a:pPr lvl="1"/>
            <a:r>
              <a:rPr lang="en-US" dirty="0"/>
              <a:t>Another week of content</a:t>
            </a:r>
          </a:p>
          <a:p>
            <a:pPr lvl="2"/>
            <a:r>
              <a:rPr lang="en-US" dirty="0"/>
              <a:t>We cancelled one class, some classes were short…</a:t>
            </a:r>
          </a:p>
          <a:p>
            <a:pPr lvl="1"/>
            <a:r>
              <a:rPr lang="en-US" dirty="0"/>
              <a:t>Move VMs to cloud</a:t>
            </a:r>
          </a:p>
          <a:p>
            <a:pPr lvl="1"/>
            <a:r>
              <a:rPr lang="en-US" dirty="0"/>
              <a:t>Review all IP addresses for consistency!</a:t>
            </a:r>
          </a:p>
          <a:p>
            <a:pPr lvl="1"/>
            <a:r>
              <a:rPr lang="en-US" dirty="0"/>
              <a:t>Version numbers on assignments to match scripts?</a:t>
            </a:r>
          </a:p>
          <a:p>
            <a:pPr lvl="1"/>
            <a:r>
              <a:rPr lang="en-US" dirty="0"/>
              <a:t>3 digit student numbers?</a:t>
            </a:r>
          </a:p>
        </p:txBody>
      </p:sp>
      <p:pic>
        <p:nvPicPr>
          <p:cNvPr id="3078" name="Picture 6" descr="Image result for lessons lear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2940" y="3728852"/>
            <a:ext cx="3929033" cy="224861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9429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Assignments 11-13, AWS</a:t>
            </a:r>
          </a:p>
        </p:txBody>
      </p:sp>
      <p:sp>
        <p:nvSpPr>
          <p:cNvPr id="3" name="Content Placeholder 2"/>
          <p:cNvSpPr>
            <a:spLocks noGrp="1"/>
          </p:cNvSpPr>
          <p:nvPr>
            <p:ph idx="1"/>
          </p:nvPr>
        </p:nvSpPr>
        <p:spPr>
          <a:xfrm>
            <a:off x="1097280" y="1845733"/>
            <a:ext cx="10554970" cy="4488391"/>
          </a:xfrm>
        </p:spPr>
        <p:txBody>
          <a:bodyPr>
            <a:normAutofit/>
          </a:bodyPr>
          <a:lstStyle/>
          <a:p>
            <a:r>
              <a:rPr lang="en-US" dirty="0"/>
              <a:t>Assignment 11 – 63 points – Due November 14</a:t>
            </a:r>
            <a:r>
              <a:rPr lang="en-US" baseline="30000" dirty="0"/>
              <a:t>th</a:t>
            </a:r>
            <a:r>
              <a:rPr lang="en-US" dirty="0"/>
              <a:t>, 2025</a:t>
            </a:r>
          </a:p>
          <a:p>
            <a:pPr lvl="1"/>
            <a:r>
              <a:rPr lang="en-US" dirty="0"/>
              <a:t>Survey and Questionnaire</a:t>
            </a:r>
          </a:p>
          <a:p>
            <a:pPr lvl="1"/>
            <a:r>
              <a:rPr lang="en-US" dirty="0">
                <a:hlinkClick r:id="rId2"/>
              </a:rPr>
              <a:t>https://jpatalon.cs.edinboro.edu/cmac3990/Assignment%2011.pdf</a:t>
            </a:r>
            <a:endParaRPr lang="en-US" dirty="0"/>
          </a:p>
          <a:p>
            <a:r>
              <a:rPr lang="en-US" dirty="0"/>
              <a:t>Assignment 12 – 72 points – Due November 21</a:t>
            </a:r>
            <a:r>
              <a:rPr lang="en-US" baseline="30000" dirty="0"/>
              <a:t>st</a:t>
            </a:r>
            <a:r>
              <a:rPr lang="en-US" dirty="0"/>
              <a:t>, 2025</a:t>
            </a:r>
          </a:p>
          <a:p>
            <a:pPr lvl="1"/>
            <a:r>
              <a:rPr lang="en-US" dirty="0"/>
              <a:t>Network updates, Switch to Docker-CE, OwnCloud vs. </a:t>
            </a:r>
            <a:r>
              <a:rPr lang="en-US" dirty="0" err="1"/>
              <a:t>NextCloud</a:t>
            </a:r>
            <a:r>
              <a:rPr lang="en-US" dirty="0"/>
              <a:t>, Disk updates</a:t>
            </a:r>
          </a:p>
          <a:p>
            <a:pPr lvl="1"/>
            <a:r>
              <a:rPr lang="en-US" dirty="0">
                <a:hlinkClick r:id="rId3"/>
              </a:rPr>
              <a:t>https://jpatalon.cs.edinboro.edu/cmac3990/Assignment%2012.pdf</a:t>
            </a:r>
            <a:endParaRPr lang="en-US" dirty="0"/>
          </a:p>
          <a:p>
            <a:r>
              <a:rPr lang="en-US" dirty="0"/>
              <a:t>Assignment 13 – 65 points – Due December 5</a:t>
            </a:r>
            <a:r>
              <a:rPr lang="en-US" baseline="30000" dirty="0"/>
              <a:t>th</a:t>
            </a:r>
            <a:r>
              <a:rPr lang="en-US" dirty="0"/>
              <a:t>, 2025</a:t>
            </a:r>
          </a:p>
          <a:p>
            <a:pPr lvl="1"/>
            <a:r>
              <a:rPr lang="en-US" dirty="0"/>
              <a:t>Final additional/related tasks – good for review…</a:t>
            </a:r>
          </a:p>
          <a:p>
            <a:pPr lvl="1"/>
            <a:r>
              <a:rPr lang="en-US" dirty="0">
                <a:hlinkClick r:id="rId4"/>
              </a:rPr>
              <a:t>https://jpatalon.cs.edinboro.edu/cmac3990/Assignment%2013.pdf</a:t>
            </a:r>
            <a:endParaRPr lang="en-US" dirty="0"/>
          </a:p>
          <a:p>
            <a:r>
              <a:rPr lang="en-US" dirty="0"/>
              <a:t>Assignment AWS – 50 points bonus – Due December 5</a:t>
            </a:r>
            <a:r>
              <a:rPr lang="en-US" baseline="30000" dirty="0"/>
              <a:t>th</a:t>
            </a:r>
            <a:r>
              <a:rPr lang="en-US" dirty="0"/>
              <a:t>, 2025</a:t>
            </a:r>
          </a:p>
          <a:p>
            <a:pPr lvl="1"/>
            <a:r>
              <a:rPr lang="en-US" dirty="0"/>
              <a:t>AWS CLI deployment</a:t>
            </a:r>
          </a:p>
          <a:p>
            <a:pPr lvl="1"/>
            <a:r>
              <a:rPr lang="en-US" dirty="0">
                <a:hlinkClick r:id="rId5"/>
              </a:rPr>
              <a:t>https://jpatalon.cs.edinboro.edu/cmac3990/Assignment%20AWS.pdf</a:t>
            </a:r>
            <a:endParaRPr lang="en-US" dirty="0"/>
          </a:p>
        </p:txBody>
      </p:sp>
      <p:pic>
        <p:nvPicPr>
          <p:cNvPr id="1026" name="Picture 2" descr="https://d30y9cdsu7xlg0.cloudfront.net/png/51139-20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15375" y="3058053"/>
            <a:ext cx="2936875" cy="293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9983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Machines</a:t>
            </a:r>
          </a:p>
        </p:txBody>
      </p:sp>
      <p:sp>
        <p:nvSpPr>
          <p:cNvPr id="3" name="Content Placeholder 2"/>
          <p:cNvSpPr>
            <a:spLocks noGrp="1"/>
          </p:cNvSpPr>
          <p:nvPr>
            <p:ph idx="1"/>
          </p:nvPr>
        </p:nvSpPr>
        <p:spPr>
          <a:xfrm>
            <a:off x="1097280" y="1875878"/>
            <a:ext cx="10058400" cy="4587984"/>
          </a:xfrm>
        </p:spPr>
        <p:txBody>
          <a:bodyPr>
            <a:normAutofit lnSpcReduction="10000"/>
          </a:bodyPr>
          <a:lstStyle/>
          <a:p>
            <a:r>
              <a:rPr lang="en-US" dirty="0"/>
              <a:t>VM Info:</a:t>
            </a:r>
          </a:p>
          <a:p>
            <a:pPr lvl="1"/>
            <a:r>
              <a:rPr lang="en-US" dirty="0"/>
              <a:t>IP Address: 147.64.243.1##/23 (01-20) – bond0</a:t>
            </a:r>
          </a:p>
          <a:p>
            <a:pPr lvl="1"/>
            <a:r>
              <a:rPr lang="en-US" dirty="0"/>
              <a:t>Hostname: cmac3990-1##.cs.edinboro.edu (01-20)</a:t>
            </a:r>
          </a:p>
          <a:p>
            <a:pPr lvl="1"/>
            <a:r>
              <a:rPr lang="en-US" dirty="0"/>
              <a:t>Alias: 41##.megastuff.biz (01-20)</a:t>
            </a:r>
          </a:p>
          <a:p>
            <a:pPr lvl="1"/>
            <a:r>
              <a:rPr lang="en-US" dirty="0"/>
              <a:t>Samba: </a:t>
            </a:r>
            <a:r>
              <a:rPr lang="en-US" dirty="0">
                <a:cs typeface="Courier New" panose="02070309020205020404" pitchFamily="49" charset="0"/>
              </a:rPr>
              <a:t>\\147.64.243.1##\ (</a:t>
            </a:r>
            <a:r>
              <a:rPr lang="en-US" dirty="0"/>
              <a:t>01-20</a:t>
            </a:r>
            <a:r>
              <a:rPr lang="en-US" dirty="0">
                <a:cs typeface="Courier New" panose="02070309020205020404" pitchFamily="49" charset="0"/>
              </a:rPr>
              <a:t>)</a:t>
            </a:r>
          </a:p>
          <a:p>
            <a:pPr lvl="1"/>
            <a:r>
              <a:rPr lang="en-US" dirty="0">
                <a:cs typeface="Courier New" panose="02070309020205020404" pitchFamily="49" charset="0"/>
              </a:rPr>
              <a:t>Interfaces:</a:t>
            </a:r>
          </a:p>
          <a:p>
            <a:pPr lvl="2"/>
            <a:r>
              <a:rPr lang="en-US" dirty="0">
                <a:cs typeface="Courier New" panose="02070309020205020404" pitchFamily="49" charset="0"/>
              </a:rPr>
              <a:t>Enp1s0, enp8s0, enp9s0, enp10s0, mybond0, mybond0.6, mybond0.110, mybond0.187</a:t>
            </a:r>
          </a:p>
          <a:p>
            <a:pPr lvl="1"/>
            <a:r>
              <a:rPr lang="en-US" dirty="0">
                <a:cs typeface="Courier New" panose="02070309020205020404" pitchFamily="49" charset="0"/>
              </a:rPr>
              <a:t>IP’s</a:t>
            </a:r>
          </a:p>
          <a:p>
            <a:pPr lvl="2"/>
            <a:r>
              <a:rPr lang="en-US" dirty="0">
                <a:cs typeface="Courier New" panose="02070309020205020404" pitchFamily="49" charset="0"/>
              </a:rPr>
              <a:t>mybond0 – 147.64.243.1## &amp; 147.64.243.150+##/23</a:t>
            </a:r>
          </a:p>
          <a:p>
            <a:pPr lvl="2"/>
            <a:r>
              <a:rPr lang="en-US" dirty="0">
                <a:cs typeface="Courier New" panose="02070309020205020404" pitchFamily="49" charset="0"/>
              </a:rPr>
              <a:t>mybond0.6 – fd06:1234:5678:beef:1##::1/64</a:t>
            </a:r>
          </a:p>
          <a:p>
            <a:pPr lvl="2"/>
            <a:r>
              <a:rPr lang="en-US" dirty="0">
                <a:cs typeface="Courier New" panose="02070309020205020404" pitchFamily="49" charset="0"/>
              </a:rPr>
              <a:t>mybond0.110 – 10.10.1##.1/16</a:t>
            </a:r>
          </a:p>
          <a:p>
            <a:pPr lvl="2"/>
            <a:r>
              <a:rPr lang="en-US" dirty="0">
                <a:cs typeface="Courier New" panose="02070309020205020404" pitchFamily="49" charset="0"/>
              </a:rPr>
              <a:t>mybond0.187 – 10.1.187.1##/22</a:t>
            </a:r>
          </a:p>
          <a:p>
            <a:pPr lvl="1">
              <a:lnSpc>
                <a:spcPct val="100000"/>
              </a:lnSpc>
            </a:pPr>
            <a:r>
              <a:rPr lang="en-US" dirty="0">
                <a:cs typeface="Courier New" panose="02070309020205020404" pitchFamily="49" charset="0"/>
              </a:rPr>
              <a:t>Additional IP’s…</a:t>
            </a:r>
          </a:p>
          <a:p>
            <a:pPr lvl="2">
              <a:lnSpc>
                <a:spcPct val="100000"/>
              </a:lnSpc>
            </a:pPr>
            <a:r>
              <a:rPr lang="en-US" dirty="0">
                <a:cs typeface="Courier New" panose="02070309020205020404" pitchFamily="49" charset="0"/>
              </a:rPr>
              <a:t>mybond1 – 192.168.1.1##/24 &amp; 192.168.1.2##/24 &amp; fd06:8765:4321:face:1##::1/64</a:t>
            </a:r>
          </a:p>
          <a:p>
            <a:pPr lvl="2">
              <a:lnSpc>
                <a:spcPct val="100000"/>
              </a:lnSpc>
            </a:pPr>
            <a:r>
              <a:rPr lang="en-US" dirty="0">
                <a:cs typeface="Courier New" panose="02070309020205020404" pitchFamily="49" charset="0"/>
              </a:rPr>
              <a:t>mybond1.399 – 192.168.1##.25/19</a:t>
            </a:r>
          </a:p>
          <a:p>
            <a:pPr lvl="2">
              <a:lnSpc>
                <a:spcPct val="100000"/>
              </a:lnSpc>
            </a:pPr>
            <a:r>
              <a:rPr lang="en-US" dirty="0">
                <a:cs typeface="Courier New" panose="02070309020205020404" pitchFamily="49" charset="0"/>
              </a:rPr>
              <a:t>mybond1.222 – 10.222.222.2##/22</a:t>
            </a:r>
          </a:p>
        </p:txBody>
      </p:sp>
      <p:pic>
        <p:nvPicPr>
          <p:cNvPr id="5" name="Picture 2" descr="Virtual Dedicated Server Graph">
            <a:extLst>
              <a:ext uri="{FF2B5EF4-FFF2-40B4-BE49-F238E27FC236}">
                <a16:creationId xmlns:a16="http://schemas.microsoft.com/office/drawing/2014/main" id="{6504B33A-7CEC-FD4E-A2AB-B59B891A7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8445" y="3752491"/>
            <a:ext cx="2339115" cy="23837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0246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Machines</a:t>
            </a:r>
          </a:p>
        </p:txBody>
      </p:sp>
      <p:sp>
        <p:nvSpPr>
          <p:cNvPr id="3" name="Content Placeholder 2"/>
          <p:cNvSpPr>
            <a:spLocks noGrp="1"/>
          </p:cNvSpPr>
          <p:nvPr>
            <p:ph idx="1"/>
          </p:nvPr>
        </p:nvSpPr>
        <p:spPr>
          <a:xfrm>
            <a:off x="1097280" y="1845734"/>
            <a:ext cx="10058400" cy="4532764"/>
          </a:xfrm>
        </p:spPr>
        <p:txBody>
          <a:bodyPr>
            <a:normAutofit/>
          </a:bodyPr>
          <a:lstStyle/>
          <a:p>
            <a:r>
              <a:rPr lang="en-US" dirty="0"/>
              <a:t>IP Address: 147.64.243.1## (01-15)</a:t>
            </a:r>
          </a:p>
          <a:p>
            <a:r>
              <a:rPr lang="en-US" dirty="0"/>
              <a:t>Hostname: cmac3990-1##.cs.edinboro.edu (01-15)</a:t>
            </a:r>
          </a:p>
          <a:p>
            <a:r>
              <a:rPr lang="en-US" dirty="0"/>
              <a:t>Alias (01-15):</a:t>
            </a:r>
          </a:p>
          <a:p>
            <a:pPr lvl="1"/>
            <a:r>
              <a:rPr lang="en-US" dirty="0"/>
              <a:t>##.</a:t>
            </a:r>
            <a:r>
              <a:rPr lang="en-US" dirty="0" err="1"/>
              <a:t>megastuff.biz</a:t>
            </a:r>
            <a:endParaRPr lang="en-US" dirty="0"/>
          </a:p>
          <a:p>
            <a:pPr lvl="1"/>
            <a:r>
              <a:rPr lang="en-US" dirty="0"/>
              <a:t>1##.</a:t>
            </a:r>
            <a:r>
              <a:rPr lang="en-US" dirty="0" err="1"/>
              <a:t>megastuff.biz</a:t>
            </a:r>
            <a:endParaRPr lang="en-US" dirty="0"/>
          </a:p>
          <a:p>
            <a:pPr lvl="1"/>
            <a:r>
              <a:rPr lang="en-US" dirty="0"/>
              <a:t>41##.</a:t>
            </a:r>
            <a:r>
              <a:rPr lang="en-US" dirty="0" err="1"/>
              <a:t>megastuff.biz</a:t>
            </a:r>
            <a:r>
              <a:rPr lang="en-US" dirty="0"/>
              <a:t> (subdomain)</a:t>
            </a:r>
          </a:p>
          <a:p>
            <a:pPr lvl="2"/>
            <a:r>
              <a:rPr lang="en-US" dirty="0"/>
              <a:t>SOA, NS, A, MX</a:t>
            </a:r>
          </a:p>
          <a:p>
            <a:pPr lvl="2"/>
            <a:r>
              <a:rPr lang="en-US" dirty="0"/>
              <a:t>www, ipv6, newprivate1, private2, midterm1-4?</a:t>
            </a:r>
          </a:p>
          <a:p>
            <a:pPr lvl="1"/>
            <a:r>
              <a:rPr lang="en-US" dirty="0"/>
              <a:t>Nextcloud.1##.megastuff.biz</a:t>
            </a:r>
          </a:p>
          <a:p>
            <a:pPr lvl="1"/>
            <a:r>
              <a:rPr lang="en-US" dirty="0"/>
              <a:t>Owncloud.1##.megastuff.biz</a:t>
            </a:r>
          </a:p>
        </p:txBody>
      </p:sp>
      <p:pic>
        <p:nvPicPr>
          <p:cNvPr id="4" name="Picture 2" descr="Virtual Dedicated Server Graph">
            <a:extLst>
              <a:ext uri="{FF2B5EF4-FFF2-40B4-BE49-F238E27FC236}">
                <a16:creationId xmlns:a16="http://schemas.microsoft.com/office/drawing/2014/main" id="{590F3A03-348A-B4A0-1B94-669D5BAAC6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8445" y="3752491"/>
            <a:ext cx="2339115" cy="23837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98826C4-F82B-173F-B45E-AE02ACF757D0}"/>
              </a:ext>
            </a:extLst>
          </p:cNvPr>
          <p:cNvSpPr/>
          <p:nvPr/>
        </p:nvSpPr>
        <p:spPr>
          <a:xfrm>
            <a:off x="4919957" y="3752491"/>
            <a:ext cx="4191674" cy="132343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cap="none" spc="0" dirty="0">
                <a:ln/>
                <a:solidFill>
                  <a:schemeClr val="accent4"/>
                </a:solidFill>
                <a:effectLst/>
              </a:rPr>
              <a:t>We didn’t really use these aliases</a:t>
            </a:r>
          </a:p>
        </p:txBody>
      </p:sp>
    </p:spTree>
    <p:extLst>
      <p:ext uri="{BB962C8B-B14F-4D97-AF65-F5344CB8AC3E}">
        <p14:creationId xmlns:p14="http://schemas.microsoft.com/office/powerpoint/2010/main" val="1582213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845099" cy="1450757"/>
          </a:xfrm>
        </p:spPr>
        <p:txBody>
          <a:bodyPr/>
          <a:lstStyle/>
          <a:p>
            <a:r>
              <a:rPr lang="en-US" dirty="0"/>
              <a:t>Auto Scaling Groups behind a Load Balancer</a:t>
            </a:r>
          </a:p>
        </p:txBody>
      </p:sp>
      <p:sp>
        <p:nvSpPr>
          <p:cNvPr id="3" name="Content Placeholder 2"/>
          <p:cNvSpPr>
            <a:spLocks noGrp="1"/>
          </p:cNvSpPr>
          <p:nvPr>
            <p:ph idx="1"/>
          </p:nvPr>
        </p:nvSpPr>
        <p:spPr>
          <a:xfrm>
            <a:off x="1097280" y="1845733"/>
            <a:ext cx="10058400" cy="4457095"/>
          </a:xfrm>
        </p:spPr>
        <p:txBody>
          <a:bodyPr>
            <a:normAutofit/>
          </a:bodyPr>
          <a:lstStyle/>
          <a:p>
            <a:r>
              <a:rPr lang="en-US" b="1" dirty="0"/>
              <a:t>Auto Scaling </a:t>
            </a:r>
            <a:r>
              <a:rPr lang="en-US" dirty="0"/>
              <a:t>helps you maintain application availability and allows you to scale your Amazon EC2 capacity up or down automatically according to the defined conditions. You can use Auto Scaling to help ensure that you are running your desired number of Amazon EC2 instances. Auto Scaling can also automatically increase the number of Amazon EC2 instances during demand spikes to maintain performance and decrease capacity during lulls to reduce costs. Auto Scaling is well suited to applications that have stable demand patterns, or that experience hourly, daily, or weekly variability in usage.</a:t>
            </a:r>
          </a:p>
          <a:p>
            <a:r>
              <a:rPr lang="en-US" b="1" dirty="0"/>
              <a:t>Elastic Load Balancing </a:t>
            </a:r>
            <a:r>
              <a:rPr lang="en-US" dirty="0"/>
              <a:t>(ELB) allows the distribution of incoming </a:t>
            </a:r>
            <a:br>
              <a:rPr lang="en-US" dirty="0"/>
            </a:br>
            <a:r>
              <a:rPr lang="en-US" dirty="0"/>
              <a:t>traffic to your Amazon AWS infrastructure across multiple </a:t>
            </a:r>
            <a:br>
              <a:rPr lang="en-US" dirty="0"/>
            </a:br>
            <a:r>
              <a:rPr lang="en-US" dirty="0"/>
              <a:t>instances. This represents a great tool in avoiding failures in </a:t>
            </a:r>
            <a:br>
              <a:rPr lang="en-US" dirty="0"/>
            </a:br>
            <a:r>
              <a:rPr lang="en-US" dirty="0"/>
              <a:t>your applications and web traffic. ELB automatically detects </a:t>
            </a:r>
            <a:br>
              <a:rPr lang="en-US" dirty="0"/>
            </a:br>
            <a:r>
              <a:rPr lang="en-US" dirty="0"/>
              <a:t>failures in your EC2 instances and redirects traffic to other</a:t>
            </a:r>
            <a:br>
              <a:rPr lang="en-US" dirty="0"/>
            </a:br>
            <a:r>
              <a:rPr lang="en-US" dirty="0"/>
              <a:t>available instances.</a:t>
            </a:r>
          </a:p>
        </p:txBody>
      </p:sp>
      <p:pic>
        <p:nvPicPr>
          <p:cNvPr id="6" name="Content Placeholder 5"/>
          <p:cNvPicPr>
            <a:picLocks noChangeAspect="1"/>
          </p:cNvPicPr>
          <p:nvPr/>
        </p:nvPicPr>
        <p:blipFill>
          <a:blip r:embed="rId2"/>
          <a:stretch>
            <a:fillRect/>
          </a:stretch>
        </p:blipFill>
        <p:spPr>
          <a:xfrm>
            <a:off x="7773616" y="3668486"/>
            <a:ext cx="4017372" cy="2634342"/>
          </a:xfrm>
          <a:prstGeom prst="rect">
            <a:avLst/>
          </a:prstGeom>
        </p:spPr>
      </p:pic>
    </p:spTree>
    <p:extLst>
      <p:ext uri="{BB962C8B-B14F-4D97-AF65-F5344CB8AC3E}">
        <p14:creationId xmlns:p14="http://schemas.microsoft.com/office/powerpoint/2010/main" val="27948103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Linux Commands</a:t>
            </a:r>
          </a:p>
        </p:txBody>
      </p:sp>
      <p:sp>
        <p:nvSpPr>
          <p:cNvPr id="4" name="Content Placeholder 3"/>
          <p:cNvSpPr>
            <a:spLocks noGrp="1"/>
          </p:cNvSpPr>
          <p:nvPr>
            <p:ph sz="half" idx="1"/>
          </p:nvPr>
        </p:nvSpPr>
        <p:spPr>
          <a:xfrm>
            <a:off x="1097277" y="1853135"/>
            <a:ext cx="2322197" cy="4355041"/>
          </a:xfrm>
        </p:spPr>
        <p:txBody>
          <a:bodyPr>
            <a:normAutofit/>
          </a:bodyPr>
          <a:lstStyle/>
          <a:p>
            <a:r>
              <a:rPr lang="en-US" dirty="0" err="1"/>
              <a:t>nmap</a:t>
            </a:r>
            <a:endParaRPr lang="en-US" dirty="0"/>
          </a:p>
          <a:p>
            <a:r>
              <a:rPr lang="en-US" dirty="0"/>
              <a:t>ping</a:t>
            </a:r>
          </a:p>
          <a:p>
            <a:r>
              <a:rPr lang="en-US" dirty="0" err="1"/>
              <a:t>mkdir</a:t>
            </a:r>
            <a:endParaRPr lang="en-US" dirty="0"/>
          </a:p>
          <a:p>
            <a:r>
              <a:rPr lang="en-US" dirty="0" err="1"/>
              <a:t>rsync</a:t>
            </a:r>
            <a:endParaRPr lang="en-US" dirty="0"/>
          </a:p>
          <a:p>
            <a:r>
              <a:rPr lang="en-US" dirty="0" err="1"/>
              <a:t>crontab</a:t>
            </a:r>
            <a:endParaRPr lang="en-US" dirty="0"/>
          </a:p>
          <a:p>
            <a:r>
              <a:rPr lang="en-US" dirty="0" err="1"/>
              <a:t>tshark</a:t>
            </a:r>
            <a:endParaRPr lang="en-US" dirty="0"/>
          </a:p>
          <a:p>
            <a:r>
              <a:rPr lang="en-US" dirty="0" err="1"/>
              <a:t>aws</a:t>
            </a:r>
            <a:endParaRPr lang="en-US" dirty="0"/>
          </a:p>
        </p:txBody>
      </p:sp>
      <p:pic>
        <p:nvPicPr>
          <p:cNvPr id="7" name="Picture 6" descr="http://cdn.curvve.com/wp-content/uploads/Terminal-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5925" y="4203504"/>
            <a:ext cx="2127250" cy="212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8798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Terms and Items</a:t>
            </a:r>
          </a:p>
        </p:txBody>
      </p:sp>
      <p:sp>
        <p:nvSpPr>
          <p:cNvPr id="8" name="Content Placeholder 2"/>
          <p:cNvSpPr>
            <a:spLocks noGrp="1"/>
          </p:cNvSpPr>
          <p:nvPr>
            <p:ph sz="half" idx="1"/>
          </p:nvPr>
        </p:nvSpPr>
        <p:spPr>
          <a:xfrm>
            <a:off x="7349924" y="1998662"/>
            <a:ext cx="3805756" cy="4327710"/>
          </a:xfrm>
        </p:spPr>
        <p:txBody>
          <a:bodyPr>
            <a:normAutofit lnSpcReduction="10000"/>
          </a:bodyPr>
          <a:lstStyle/>
          <a:p>
            <a:r>
              <a:rPr lang="en-US" dirty="0"/>
              <a:t>Cloud</a:t>
            </a:r>
          </a:p>
          <a:p>
            <a:r>
              <a:rPr lang="en-US" dirty="0"/>
              <a:t>AWS</a:t>
            </a:r>
          </a:p>
          <a:p>
            <a:r>
              <a:rPr lang="en-US" dirty="0"/>
              <a:t>EC2</a:t>
            </a:r>
          </a:p>
          <a:p>
            <a:r>
              <a:rPr lang="en-US" dirty="0"/>
              <a:t>Security Groups</a:t>
            </a:r>
          </a:p>
          <a:p>
            <a:r>
              <a:rPr lang="en-US" dirty="0"/>
              <a:t>Elastic Load Balancer</a:t>
            </a:r>
          </a:p>
          <a:p>
            <a:r>
              <a:rPr lang="en-US" dirty="0"/>
              <a:t>Auto Scaling Groups</a:t>
            </a:r>
          </a:p>
          <a:p>
            <a:r>
              <a:rPr lang="en-US" dirty="0"/>
              <a:t>Scaling Policies</a:t>
            </a:r>
          </a:p>
          <a:p>
            <a:r>
              <a:rPr lang="en-US" dirty="0"/>
              <a:t>Launch Templates</a:t>
            </a:r>
          </a:p>
          <a:p>
            <a:r>
              <a:rPr lang="en-US" dirty="0"/>
              <a:t>Target Groups</a:t>
            </a:r>
          </a:p>
          <a:p>
            <a:r>
              <a:rPr lang="en-US" dirty="0"/>
              <a:t>Keys</a:t>
            </a:r>
          </a:p>
        </p:txBody>
      </p:sp>
      <p:pic>
        <p:nvPicPr>
          <p:cNvPr id="3074" name="Picture 2" descr="http://sketchforschools.com/NDDS/assets/img/key-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2644774"/>
            <a:ext cx="2933700" cy="357187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0965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Next Week</a:t>
            </a:r>
          </a:p>
        </p:txBody>
      </p:sp>
      <p:sp>
        <p:nvSpPr>
          <p:cNvPr id="3" name="Content Placeholder 2"/>
          <p:cNvSpPr>
            <a:spLocks noGrp="1"/>
          </p:cNvSpPr>
          <p:nvPr>
            <p:ph idx="1"/>
          </p:nvPr>
        </p:nvSpPr>
        <p:spPr>
          <a:xfrm>
            <a:off x="1097280" y="1845733"/>
            <a:ext cx="10058400" cy="4734361"/>
          </a:xfrm>
        </p:spPr>
        <p:txBody>
          <a:bodyPr>
            <a:normAutofit fontScale="92500" lnSpcReduction="10000"/>
          </a:bodyPr>
          <a:lstStyle/>
          <a:p>
            <a:r>
              <a:rPr lang="en-US" dirty="0"/>
              <a:t>Go confidently in the direction of your dreams.  Live the life you have imagined. </a:t>
            </a:r>
            <a:br>
              <a:rPr lang="en-US" dirty="0"/>
            </a:br>
            <a:r>
              <a:rPr lang="en-US" dirty="0"/>
              <a:t>–Henry David Thoreau</a:t>
            </a:r>
          </a:p>
          <a:p>
            <a:r>
              <a:rPr lang="en-US" dirty="0"/>
              <a:t>November 25</a:t>
            </a:r>
            <a:r>
              <a:rPr lang="en-US" baseline="30000" dirty="0"/>
              <a:t>th</a:t>
            </a:r>
            <a:r>
              <a:rPr lang="en-US" dirty="0"/>
              <a:t> &amp; 27</a:t>
            </a:r>
            <a:r>
              <a:rPr lang="en-US" baseline="30000" dirty="0"/>
              <a:t>th</a:t>
            </a:r>
            <a:r>
              <a:rPr lang="en-US" dirty="0"/>
              <a:t>, 2025</a:t>
            </a:r>
          </a:p>
          <a:p>
            <a:pPr lvl="1"/>
            <a:r>
              <a:rPr lang="en-US" dirty="0"/>
              <a:t>No Class – Thanksgiving/Fall Break</a:t>
            </a:r>
          </a:p>
          <a:p>
            <a:r>
              <a:rPr lang="en-US" dirty="0"/>
              <a:t>December 2</a:t>
            </a:r>
            <a:r>
              <a:rPr lang="en-US" baseline="30000" dirty="0"/>
              <a:t>nd</a:t>
            </a:r>
            <a:r>
              <a:rPr lang="en-US" dirty="0"/>
              <a:t>, 2025</a:t>
            </a:r>
          </a:p>
          <a:p>
            <a:pPr lvl="1"/>
            <a:r>
              <a:rPr lang="en-US" dirty="0"/>
              <a:t>Presentations!</a:t>
            </a:r>
          </a:p>
          <a:p>
            <a:r>
              <a:rPr lang="en-US" dirty="0"/>
              <a:t>December 4</a:t>
            </a:r>
            <a:r>
              <a:rPr lang="en-US" baseline="30000" dirty="0"/>
              <a:t>th</a:t>
            </a:r>
            <a:r>
              <a:rPr lang="en-US" dirty="0"/>
              <a:t>, 2025</a:t>
            </a:r>
          </a:p>
          <a:p>
            <a:pPr lvl="1"/>
            <a:r>
              <a:rPr lang="en-US" dirty="0"/>
              <a:t>Final Class – Final topics &amp; review</a:t>
            </a:r>
          </a:p>
          <a:p>
            <a:r>
              <a:rPr lang="en-US" dirty="0"/>
              <a:t>December 5</a:t>
            </a:r>
            <a:r>
              <a:rPr lang="en-US" baseline="30000" dirty="0"/>
              <a:t>th</a:t>
            </a:r>
            <a:r>
              <a:rPr lang="en-US" dirty="0"/>
              <a:t>, 2025</a:t>
            </a:r>
          </a:p>
          <a:p>
            <a:pPr lvl="1"/>
            <a:r>
              <a:rPr lang="en-US" dirty="0"/>
              <a:t>All assignments due by the end of the day!</a:t>
            </a:r>
          </a:p>
          <a:p>
            <a:r>
              <a:rPr lang="en-US" dirty="0"/>
              <a:t>December 9</a:t>
            </a:r>
            <a:r>
              <a:rPr lang="en-US" baseline="30000" dirty="0"/>
              <a:t>th</a:t>
            </a:r>
            <a:r>
              <a:rPr lang="en-US" dirty="0"/>
              <a:t>, 2025</a:t>
            </a:r>
          </a:p>
          <a:p>
            <a:pPr lvl="1"/>
            <a:r>
              <a:rPr lang="en-US" dirty="0"/>
              <a:t>Final exam</a:t>
            </a:r>
          </a:p>
          <a:p>
            <a:pPr lvl="1"/>
            <a:r>
              <a:rPr lang="en-US" dirty="0"/>
              <a:t>All outstanding submissions due</a:t>
            </a:r>
          </a:p>
          <a:p>
            <a:pPr lvl="2"/>
            <a:r>
              <a:rPr lang="en-US" dirty="0"/>
              <a:t>Partial credit may be given for any late assignments…</a:t>
            </a:r>
          </a:p>
        </p:txBody>
      </p:sp>
      <p:pic>
        <p:nvPicPr>
          <p:cNvPr id="2050" name="Picture 2" descr="http://cjfigureworks.com/wp-content/uploads/2013/12/Steps2Succe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0747" y="3663375"/>
            <a:ext cx="3048000" cy="223837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657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Launching Auto Scaling Groups behind a Classic Load Balancer (Launch Configs)</a:t>
            </a:r>
          </a:p>
        </p:txBody>
      </p:sp>
      <p:sp>
        <p:nvSpPr>
          <p:cNvPr id="3" name="Content Placeholder 2"/>
          <p:cNvSpPr>
            <a:spLocks noGrp="1"/>
          </p:cNvSpPr>
          <p:nvPr>
            <p:ph idx="1"/>
          </p:nvPr>
        </p:nvSpPr>
        <p:spPr>
          <a:xfrm>
            <a:off x="1097280" y="1845733"/>
            <a:ext cx="10058400" cy="4260236"/>
          </a:xfrm>
        </p:spPr>
        <p:txBody>
          <a:bodyPr>
            <a:normAutofit/>
          </a:bodyPr>
          <a:lstStyle/>
          <a:p>
            <a:r>
              <a:rPr lang="en-US" dirty="0"/>
              <a:t>We will create Classic Load Balancer to load balance the traffic to the instances that will be launched in the Auto Scaling group that we will also create. We will follow the security best practices by denying direct access for the EC2 instances by allowing requests coming only from the Load Balancer.  To make sure that our application scales, we will configure some Scaling policies to scale the infrastructure up and down based on the usage. To do so, we will create a couple of </a:t>
            </a:r>
            <a:r>
              <a:rPr lang="en-US" dirty="0" err="1"/>
              <a:t>CloudWatch</a:t>
            </a:r>
            <a:r>
              <a:rPr lang="en-US" dirty="0"/>
              <a:t> Alarms to monitor a particular metric and trigger the scaling actions.</a:t>
            </a:r>
          </a:p>
          <a:p>
            <a:r>
              <a:rPr lang="en-US" dirty="0"/>
              <a:t>Topics for this effort:</a:t>
            </a:r>
          </a:p>
          <a:p>
            <a:pPr lvl="1"/>
            <a:r>
              <a:rPr lang="en-US" dirty="0"/>
              <a:t>Describe and launch EC2 instances</a:t>
            </a:r>
          </a:p>
          <a:p>
            <a:pPr lvl="1"/>
            <a:r>
              <a:rPr lang="en-US" dirty="0"/>
              <a:t>Understand and use user data scripts</a:t>
            </a:r>
          </a:p>
          <a:p>
            <a:pPr lvl="1"/>
            <a:r>
              <a:rPr lang="en-US" dirty="0"/>
              <a:t>Describe, create, and configure Security Groups</a:t>
            </a:r>
          </a:p>
          <a:p>
            <a:pPr lvl="1"/>
            <a:r>
              <a:rPr lang="en-US" dirty="0"/>
              <a:t>Describe and launch Classic Load Balancers</a:t>
            </a:r>
          </a:p>
          <a:p>
            <a:pPr lvl="1"/>
            <a:r>
              <a:rPr lang="en-US" dirty="0"/>
              <a:t>Describe and launch an Auto Scaling group</a:t>
            </a:r>
          </a:p>
          <a:p>
            <a:pPr lvl="1"/>
            <a:r>
              <a:rPr lang="en-US" dirty="0"/>
              <a:t>Basic Understanding of the </a:t>
            </a:r>
            <a:r>
              <a:rPr lang="en-US" dirty="0" err="1"/>
              <a:t>CloudWatch</a:t>
            </a:r>
            <a:r>
              <a:rPr lang="en-US" dirty="0"/>
              <a:t> service</a:t>
            </a:r>
          </a:p>
        </p:txBody>
      </p:sp>
      <p:pic>
        <p:nvPicPr>
          <p:cNvPr id="4" name="Picture 3">
            <a:extLst>
              <a:ext uri="{FF2B5EF4-FFF2-40B4-BE49-F238E27FC236}">
                <a16:creationId xmlns:a16="http://schemas.microsoft.com/office/drawing/2014/main" id="{94449F88-18B7-A344-95E2-18CB5144E807}"/>
              </a:ext>
            </a:extLst>
          </p:cNvPr>
          <p:cNvPicPr>
            <a:picLocks noChangeAspect="1"/>
          </p:cNvPicPr>
          <p:nvPr/>
        </p:nvPicPr>
        <p:blipFill>
          <a:blip r:embed="rId2"/>
          <a:stretch>
            <a:fillRect/>
          </a:stretch>
        </p:blipFill>
        <p:spPr>
          <a:xfrm>
            <a:off x="9378778" y="4527517"/>
            <a:ext cx="2593889" cy="1578452"/>
          </a:xfrm>
          <a:prstGeom prst="rect">
            <a:avLst/>
          </a:prstGeom>
          <a:ln>
            <a:solidFill>
              <a:schemeClr val="accent1"/>
            </a:solidFill>
          </a:ln>
        </p:spPr>
      </p:pic>
      <p:sp>
        <p:nvSpPr>
          <p:cNvPr id="5" name="Rectangle 4">
            <a:extLst>
              <a:ext uri="{FF2B5EF4-FFF2-40B4-BE49-F238E27FC236}">
                <a16:creationId xmlns:a16="http://schemas.microsoft.com/office/drawing/2014/main" id="{465D4BB7-D9C0-2A31-3288-E50E03EF4414}"/>
              </a:ext>
            </a:extLst>
          </p:cNvPr>
          <p:cNvSpPr/>
          <p:nvPr/>
        </p:nvSpPr>
        <p:spPr>
          <a:xfrm rot="585887">
            <a:off x="9205306" y="2305616"/>
            <a:ext cx="2292615" cy="1323439"/>
          </a:xfrm>
          <a:prstGeom prst="rect">
            <a:avLst/>
          </a:prstGeom>
          <a:solidFill>
            <a:schemeClr val="accent4">
              <a:lumMod val="75000"/>
            </a:schemeClr>
          </a:solidFill>
        </p:spPr>
        <p:txBody>
          <a:bodyPr wrap="none" lIns="91440" tIns="45720" rIns="91440" bIns="45720">
            <a:spAutoFit/>
          </a:bodyPr>
          <a:lstStyle/>
          <a:p>
            <a:pPr algn="ctr"/>
            <a:r>
              <a:rPr lang="en-US" sz="8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OLD!</a:t>
            </a:r>
          </a:p>
        </p:txBody>
      </p:sp>
    </p:spTree>
    <p:extLst>
      <p:ext uri="{BB962C8B-B14F-4D97-AF65-F5344CB8AC3E}">
        <p14:creationId xmlns:p14="http://schemas.microsoft.com/office/powerpoint/2010/main" val="151053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Launching Auto Scaling Groups behind a Classic Load Balancer</a:t>
            </a:r>
          </a:p>
        </p:txBody>
      </p:sp>
      <p:sp>
        <p:nvSpPr>
          <p:cNvPr id="3" name="Content Placeholder 2"/>
          <p:cNvSpPr>
            <a:spLocks noGrp="1"/>
          </p:cNvSpPr>
          <p:nvPr>
            <p:ph idx="1"/>
          </p:nvPr>
        </p:nvSpPr>
        <p:spPr/>
        <p:txBody>
          <a:bodyPr/>
          <a:lstStyle/>
          <a:p>
            <a:r>
              <a:rPr lang="en-US" dirty="0"/>
              <a:t>Log in to AWS and create an EC2 </a:t>
            </a:r>
            <a:r>
              <a:rPr lang="en-US" b="1" dirty="0"/>
              <a:t>Classic</a:t>
            </a:r>
            <a:r>
              <a:rPr lang="en-US" dirty="0"/>
              <a:t> Load Balancer</a:t>
            </a:r>
          </a:p>
          <a:p>
            <a:pPr lvl="1"/>
            <a:r>
              <a:rPr lang="en-US" dirty="0"/>
              <a:t>Give it a name</a:t>
            </a:r>
          </a:p>
          <a:p>
            <a:pPr lvl="1"/>
            <a:r>
              <a:rPr lang="en-US" dirty="0"/>
              <a:t>Enable advanced VPC configuration</a:t>
            </a:r>
          </a:p>
          <a:p>
            <a:pPr lvl="2"/>
            <a:r>
              <a:rPr lang="en-US" dirty="0"/>
              <a:t>Add some subnets</a:t>
            </a:r>
          </a:p>
          <a:p>
            <a:r>
              <a:rPr lang="en-US" dirty="0"/>
              <a:t>Next: Assign Security Groups</a:t>
            </a:r>
          </a:p>
          <a:p>
            <a:pPr lvl="1"/>
            <a:r>
              <a:rPr lang="en-US" dirty="0"/>
              <a:t>Create a new security group</a:t>
            </a:r>
          </a:p>
          <a:p>
            <a:pPr lvl="1"/>
            <a:r>
              <a:rPr lang="en-US" dirty="0"/>
              <a:t>Give it a name and description</a:t>
            </a:r>
          </a:p>
          <a:p>
            <a:pPr lvl="1"/>
            <a:r>
              <a:rPr lang="en-US" dirty="0"/>
              <a:t>Allow traffic from anywhere to TCP port 80</a:t>
            </a:r>
          </a:p>
        </p:txBody>
      </p:sp>
      <p:pic>
        <p:nvPicPr>
          <p:cNvPr id="4" name="Picture 3"/>
          <p:cNvPicPr>
            <a:picLocks noChangeAspect="1"/>
          </p:cNvPicPr>
          <p:nvPr/>
        </p:nvPicPr>
        <p:blipFill>
          <a:blip r:embed="rId2"/>
          <a:stretch>
            <a:fillRect/>
          </a:stretch>
        </p:blipFill>
        <p:spPr>
          <a:xfrm>
            <a:off x="6244414" y="2220686"/>
            <a:ext cx="5660038" cy="3756782"/>
          </a:xfrm>
          <a:prstGeom prst="rect">
            <a:avLst/>
          </a:prstGeom>
          <a:ln>
            <a:solidFill>
              <a:schemeClr val="accent1"/>
            </a:solidFill>
          </a:ln>
        </p:spPr>
      </p:pic>
      <p:pic>
        <p:nvPicPr>
          <p:cNvPr id="5" name="Picture 4"/>
          <p:cNvPicPr>
            <a:picLocks noChangeAspect="1"/>
          </p:cNvPicPr>
          <p:nvPr/>
        </p:nvPicPr>
        <p:blipFill>
          <a:blip r:embed="rId3"/>
          <a:stretch>
            <a:fillRect/>
          </a:stretch>
        </p:blipFill>
        <p:spPr>
          <a:xfrm>
            <a:off x="1097279" y="4637314"/>
            <a:ext cx="4445529" cy="1285967"/>
          </a:xfrm>
          <a:prstGeom prst="rect">
            <a:avLst/>
          </a:prstGeom>
          <a:ln>
            <a:solidFill>
              <a:schemeClr val="accent1"/>
            </a:solidFill>
          </a:ln>
        </p:spPr>
      </p:pic>
      <p:sp>
        <p:nvSpPr>
          <p:cNvPr id="6" name="Rectangle 5">
            <a:extLst>
              <a:ext uri="{FF2B5EF4-FFF2-40B4-BE49-F238E27FC236}">
                <a16:creationId xmlns:a16="http://schemas.microsoft.com/office/drawing/2014/main" id="{314B14C5-13E1-4731-0141-A3E152E9531E}"/>
              </a:ext>
            </a:extLst>
          </p:cNvPr>
          <p:cNvSpPr/>
          <p:nvPr/>
        </p:nvSpPr>
        <p:spPr>
          <a:xfrm rot="585887">
            <a:off x="9205306" y="2305616"/>
            <a:ext cx="2292615" cy="1323439"/>
          </a:xfrm>
          <a:prstGeom prst="rect">
            <a:avLst/>
          </a:prstGeom>
          <a:solidFill>
            <a:schemeClr val="accent4">
              <a:lumMod val="75000"/>
            </a:schemeClr>
          </a:solidFill>
        </p:spPr>
        <p:txBody>
          <a:bodyPr wrap="none" lIns="91440" tIns="45720" rIns="91440" bIns="45720">
            <a:spAutoFit/>
          </a:bodyPr>
          <a:lstStyle/>
          <a:p>
            <a:pPr algn="ctr"/>
            <a:r>
              <a:rPr lang="en-US" sz="8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OLD!</a:t>
            </a:r>
          </a:p>
        </p:txBody>
      </p:sp>
    </p:spTree>
    <p:extLst>
      <p:ext uri="{BB962C8B-B14F-4D97-AF65-F5344CB8AC3E}">
        <p14:creationId xmlns:p14="http://schemas.microsoft.com/office/powerpoint/2010/main" val="1713504585"/>
      </p:ext>
    </p:extLst>
  </p:cSld>
  <p:clrMapOvr>
    <a:masterClrMapping/>
  </p:clrMapOvr>
</p:sld>
</file>

<file path=ppt/theme/theme1.xml><?xml version="1.0" encoding="utf-8"?>
<a:theme xmlns:a="http://schemas.openxmlformats.org/drawingml/2006/main" name="Retrospect">
  <a:themeElements>
    <a:clrScheme name="Custom 3">
      <a:dk1>
        <a:sysClr val="windowText" lastClr="000000"/>
      </a:dk1>
      <a:lt1>
        <a:sysClr val="window" lastClr="FFFFFF"/>
      </a:lt1>
      <a:dk2>
        <a:srgbClr val="344068"/>
      </a:dk2>
      <a:lt2>
        <a:srgbClr val="D9E0E6"/>
      </a:lt2>
      <a:accent1>
        <a:srgbClr val="3C3C3C"/>
      </a:accent1>
      <a:accent2>
        <a:srgbClr val="C2C2C2"/>
      </a:accent2>
      <a:accent3>
        <a:srgbClr val="A2A2A2"/>
      </a:accent3>
      <a:accent4>
        <a:srgbClr val="A5A5A5"/>
      </a:accent4>
      <a:accent5>
        <a:srgbClr val="7F7F7F"/>
      </a:accent5>
      <a:accent6>
        <a:srgbClr val="7F7F7F"/>
      </a:accent6>
      <a:hlink>
        <a:srgbClr val="595959"/>
      </a:hlink>
      <a:folHlink>
        <a:srgbClr val="3F3F3F"/>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7332</Words>
  <Application>Microsoft Office PowerPoint</Application>
  <PresentationFormat>Widescreen</PresentationFormat>
  <Paragraphs>848</Paragraphs>
  <Slides>72</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Amazon Ember</vt:lpstr>
      <vt:lpstr>Calibri</vt:lpstr>
      <vt:lpstr>Calibri Light</vt:lpstr>
      <vt:lpstr>Courier</vt:lpstr>
      <vt:lpstr>Courier New</vt:lpstr>
      <vt:lpstr>Wingdings</vt:lpstr>
      <vt:lpstr>Retrospect</vt:lpstr>
      <vt:lpstr>CMAC 3990.200 Systems Administration and Operations</vt:lpstr>
      <vt:lpstr>Weekly Info</vt:lpstr>
      <vt:lpstr>Remaining Class Schedule!</vt:lpstr>
      <vt:lpstr>Project</vt:lpstr>
      <vt:lpstr>Presentations!</vt:lpstr>
      <vt:lpstr>Amazon Web Services</vt:lpstr>
      <vt:lpstr>Auto Scaling Groups behind a Load Balancer</vt:lpstr>
      <vt:lpstr>Launching Auto Scaling Groups behind a Classic Load Balancer (Launch Configs)</vt:lpstr>
      <vt:lpstr>Launching Auto Scaling Groups behind a Classic Load Balancer</vt:lpstr>
      <vt:lpstr>Launching Auto Scaling Groups behind a Classic Load Balancer</vt:lpstr>
      <vt:lpstr>Launching Auto Scaling Groups behind a Classic Load Balancer</vt:lpstr>
      <vt:lpstr>Create a Launch Configuration</vt:lpstr>
      <vt:lpstr>Create a Launch Configuration</vt:lpstr>
      <vt:lpstr>Create a Launch Configuration</vt:lpstr>
      <vt:lpstr>Create an Auto Scaling Group</vt:lpstr>
      <vt:lpstr>Create Scaling Policies</vt:lpstr>
      <vt:lpstr>Create Scaling Policies</vt:lpstr>
      <vt:lpstr>Launch Templates</vt:lpstr>
      <vt:lpstr>Launch Templates</vt:lpstr>
      <vt:lpstr>Launch Templates</vt:lpstr>
      <vt:lpstr>Launch Templates</vt:lpstr>
      <vt:lpstr>Launch Templates</vt:lpstr>
      <vt:lpstr>Launch Template Updates</vt:lpstr>
      <vt:lpstr>Auto Scaling Groups</vt:lpstr>
      <vt:lpstr>Auto Scaling Groups</vt:lpstr>
      <vt:lpstr>Auto Scaling Groups</vt:lpstr>
      <vt:lpstr>Auto Scaling Groups</vt:lpstr>
      <vt:lpstr>Billing and cost management</vt:lpstr>
      <vt:lpstr>Billing and cost management</vt:lpstr>
      <vt:lpstr>Billing and cost management</vt:lpstr>
      <vt:lpstr>Billing and cost management</vt:lpstr>
      <vt:lpstr>Financial Operations - FinOPS!</vt:lpstr>
      <vt:lpstr>CMAC 3990.200 Systems Administration and Operations</vt:lpstr>
      <vt:lpstr>Amazon Web Services</vt:lpstr>
      <vt:lpstr>Amazon Simple Storage Services</vt:lpstr>
      <vt:lpstr>Amazon Web Services Lambda</vt:lpstr>
      <vt:lpstr>AWS Identity &amp; Access Management (IAM)</vt:lpstr>
      <vt:lpstr>Amazon Web Services S3</vt:lpstr>
      <vt:lpstr>Amazon Web Services S3</vt:lpstr>
      <vt:lpstr>Amazon Web Services Lambda</vt:lpstr>
      <vt:lpstr>Amazon Web Services Lambda</vt:lpstr>
      <vt:lpstr>Amazon Web Services Lambda</vt:lpstr>
      <vt:lpstr>Amazon Web Services S3 part duex</vt:lpstr>
      <vt:lpstr>Amazon Web Services IAM Policy</vt:lpstr>
      <vt:lpstr>Amazon Web Services IAM Execution Role</vt:lpstr>
      <vt:lpstr>Amazon Web Services Lambda part duex</vt:lpstr>
      <vt:lpstr>Amazon Web Services Lambda part duex</vt:lpstr>
      <vt:lpstr>Amazon Web Services Lambda part duex</vt:lpstr>
      <vt:lpstr>Amazon Web Services Lambda part duex</vt:lpstr>
      <vt:lpstr>Amazon Web Services Lambda part duex</vt:lpstr>
      <vt:lpstr>Amazon Web Services</vt:lpstr>
      <vt:lpstr>Man in the Middle Attack</vt:lpstr>
      <vt:lpstr>Man in the Middle Attack</vt:lpstr>
      <vt:lpstr>Man in the Middle Attack</vt:lpstr>
      <vt:lpstr>Man in the Middle Attack</vt:lpstr>
      <vt:lpstr>Man in the Middle Attack</vt:lpstr>
      <vt:lpstr>Man in the Middle Attack</vt:lpstr>
      <vt:lpstr>Physical Disk and Volume</vt:lpstr>
      <vt:lpstr>Disks, Volume Groups, and Logical Volumes</vt:lpstr>
      <vt:lpstr>Disks, Volume Groups, and Logical Volumes</vt:lpstr>
      <vt:lpstr>Disks, Volume Groups, and Logical Volumes</vt:lpstr>
      <vt:lpstr>Disks, Volume Groups, and Logical Volumes</vt:lpstr>
      <vt:lpstr>Other example tasks</vt:lpstr>
      <vt:lpstr>Disks, Volume Groups, and Logical Volumes</vt:lpstr>
      <vt:lpstr>Disks, Volume Groups, and Logical Volumes</vt:lpstr>
      <vt:lpstr>Lessons Learned</vt:lpstr>
      <vt:lpstr>Assignments 11-13, AWS</vt:lpstr>
      <vt:lpstr>Virtual Machines</vt:lpstr>
      <vt:lpstr>Virtual Machines</vt:lpstr>
      <vt:lpstr>Linux Commands</vt:lpstr>
      <vt:lpstr>Key Terms and Items</vt:lpstr>
      <vt:lpstr>For Next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2016-09-10T18:47:44Z</dcterms:created>
  <dcterms:modified xsi:type="dcterms:W3CDTF">2025-11-21T14:09:42Z</dcterms:modified>
</cp:coreProperties>
</file>